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9"/>
  </p:notesMasterIdLst>
  <p:sldIdLst>
    <p:sldId id="256" r:id="rId2"/>
    <p:sldId id="277" r:id="rId3"/>
    <p:sldId id="260" r:id="rId4"/>
    <p:sldId id="259" r:id="rId5"/>
    <p:sldId id="261" r:id="rId6"/>
    <p:sldId id="262" r:id="rId7"/>
    <p:sldId id="279" r:id="rId8"/>
    <p:sldId id="280" r:id="rId9"/>
    <p:sldId id="268" r:id="rId10"/>
    <p:sldId id="269" r:id="rId11"/>
    <p:sldId id="270" r:id="rId12"/>
    <p:sldId id="271" r:id="rId13"/>
    <p:sldId id="272" r:id="rId14"/>
    <p:sldId id="258" r:id="rId15"/>
    <p:sldId id="276" r:id="rId16"/>
    <p:sldId id="275" r:id="rId17"/>
    <p:sldId id="274"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A9600"/>
    <a:srgbClr val="000000"/>
    <a:srgbClr val="BCB800"/>
    <a:srgbClr val="30180A"/>
    <a:srgbClr val="E8E80A"/>
    <a:srgbClr val="08080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24" y="594"/>
      </p:cViewPr>
      <p:guideLst>
        <p:guide orient="horz" pos="2160"/>
        <p:guide pos="2880"/>
      </p:guideLst>
    </p:cSldViewPr>
  </p:slideViewPr>
  <p:notesTextViewPr>
    <p:cViewPr>
      <p:scale>
        <a:sx n="125" d="100"/>
        <a:sy n="125"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4F7987-D039-4BB8-BA1D-11511F4F8F67}" type="datetimeFigureOut">
              <a:rPr lang="ru-RU" smtClean="0"/>
              <a:pPr/>
              <a:t>22.09.2014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B2D9F4-23FA-4804-B56E-76632FD44A15}"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47B2D9F4-23FA-4804-B56E-76632FD44A15}" type="slidenum">
              <a:rPr lang="ru-RU" smtClean="0"/>
              <a:pPr/>
              <a:t>1</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B2BAD3B6-62FD-446A-B914-02F2D325913A}" type="datetimeFigureOut">
              <a:rPr lang="ru-RU" smtClean="0"/>
              <a:pPr/>
              <a:t>22.09.2014</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9D539671-77C2-4F23-BE89-6513D621F9C7}"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2BAD3B6-62FD-446A-B914-02F2D325913A}" type="datetimeFigureOut">
              <a:rPr lang="ru-RU" smtClean="0"/>
              <a:pPr/>
              <a:t>22.09.2014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D539671-77C2-4F23-BE89-6513D621F9C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2BAD3B6-62FD-446A-B914-02F2D325913A}" type="datetimeFigureOut">
              <a:rPr lang="ru-RU" smtClean="0"/>
              <a:pPr/>
              <a:t>22.09.2014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D539671-77C2-4F23-BE89-6513D621F9C7}"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l">
              <a:defRPr/>
            </a:lvl1p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2BAD3B6-62FD-446A-B914-02F2D325913A}" type="datetimeFigureOut">
              <a:rPr lang="ru-RU" smtClean="0"/>
              <a:pPr/>
              <a:t>22.09.2014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D539671-77C2-4F23-BE89-6513D621F9C7}"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Заголовок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2BAD3B6-62FD-446A-B914-02F2D325913A}" type="datetimeFigureOut">
              <a:rPr lang="ru-RU" smtClean="0"/>
              <a:pPr/>
              <a:t>22.09.2014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D539671-77C2-4F23-BE89-6513D621F9C7}"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2BAD3B6-62FD-446A-B914-02F2D325913A}" type="datetimeFigureOut">
              <a:rPr lang="ru-RU" smtClean="0"/>
              <a:pPr/>
              <a:t>22.09.2014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D539671-77C2-4F23-BE89-6513D621F9C7}"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2BAD3B6-62FD-446A-B914-02F2D325913A}" type="datetimeFigureOut">
              <a:rPr lang="ru-RU" smtClean="0"/>
              <a:pPr/>
              <a:t>22.09.2014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D539671-77C2-4F23-BE89-6513D621F9C7}"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7470648" cy="1143000"/>
          </a:xfrm>
        </p:spPr>
        <p:txBody>
          <a:bodyPr anchor="ctr"/>
          <a:lstStyle>
            <a:lvl1pPr algn="l">
              <a:defRPr sz="4600"/>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B2BAD3B6-62FD-446A-B914-02F2D325913A}" type="datetimeFigureOut">
              <a:rPr lang="ru-RU" smtClean="0"/>
              <a:pPr/>
              <a:t>22.09.2014</a:t>
            </a:fld>
            <a:endParaRPr lang="ru-RU"/>
          </a:p>
        </p:txBody>
      </p:sp>
      <p:sp>
        <p:nvSpPr>
          <p:cNvPr id="8" name="Номер слайда 7"/>
          <p:cNvSpPr>
            <a:spLocks noGrp="1"/>
          </p:cNvSpPr>
          <p:nvPr>
            <p:ph type="sldNum" sz="quarter" idx="11"/>
          </p:nvPr>
        </p:nvSpPr>
        <p:spPr/>
        <p:txBody>
          <a:bodyPr/>
          <a:lstStyle/>
          <a:p>
            <a:fld id="{9D539671-77C2-4F23-BE89-6513D621F9C7}" type="slidenum">
              <a:rPr lang="ru-RU" smtClean="0"/>
              <a:pPr/>
              <a:t>‹#›</a:t>
            </a:fld>
            <a:endParaRPr lang="ru-RU"/>
          </a:p>
        </p:txBody>
      </p:sp>
      <p:sp>
        <p:nvSpPr>
          <p:cNvPr id="9" name="Нижний колонтитул 8"/>
          <p:cNvSpPr>
            <a:spLocks noGrp="1"/>
          </p:cNvSpPr>
          <p:nvPr>
            <p:ph type="ftr" sz="quarter" idx="12"/>
          </p:nvPr>
        </p:nvSpPr>
        <p:spPr/>
        <p:txBody>
          <a:bodyPr/>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2BAD3B6-62FD-446A-B914-02F2D325913A}" type="datetimeFigureOut">
              <a:rPr lang="ru-RU" smtClean="0"/>
              <a:pPr/>
              <a:t>22.09.2014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D539671-77C2-4F23-BE89-6513D621F9C7}"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2BAD3B6-62FD-446A-B914-02F2D325913A}" type="datetimeFigureOut">
              <a:rPr lang="ru-RU" smtClean="0"/>
              <a:pPr/>
              <a:t>22.09.2014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156448" y="6422064"/>
            <a:ext cx="762000" cy="365125"/>
          </a:xfrm>
        </p:spPr>
        <p:txBody>
          <a:bodyPr/>
          <a:lstStyle/>
          <a:p>
            <a:fld id="{9D539671-77C2-4F23-BE89-6513D621F9C7}"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457200" y="6422064"/>
            <a:ext cx="2133600" cy="365125"/>
          </a:xfrm>
        </p:spPr>
        <p:txBody>
          <a:bodyPr/>
          <a:lstStyle/>
          <a:p>
            <a:fld id="{B2BAD3B6-62FD-446A-B914-02F2D325913A}" type="datetimeFigureOut">
              <a:rPr lang="ru-RU" smtClean="0"/>
              <a:pPr/>
              <a:t>22.09.2014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D539671-77C2-4F23-BE89-6513D621F9C7}"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bg2">
                <a:shade val="40000"/>
                <a:satMod val="150000"/>
                <a:alpha val="0"/>
              </a:schemeClr>
            </a:gs>
            <a:gs pos="30000">
              <a:schemeClr val="bg2">
                <a:shade val="60000"/>
                <a:satMod val="150000"/>
              </a:schemeClr>
            </a:gs>
            <a:gs pos="100000">
              <a:schemeClr val="bg2">
                <a:tint val="83000"/>
                <a:satMod val="200000"/>
              </a:schemeClr>
            </a:gs>
          </a:gsLst>
          <a:lin ang="13500000" scaled="1"/>
          <a:tileRect/>
        </a:gradFill>
        <a:effectLst/>
      </p:bgPr>
    </p:bg>
    <p:spTree>
      <p:nvGrpSpPr>
        <p:cNvPr id="1" name=""/>
        <p:cNvGrpSpPr/>
        <p:nvPr/>
      </p:nvGrpSpPr>
      <p:grpSpPr>
        <a:xfrm>
          <a:off x="0" y="0"/>
          <a:ext cx="0" cy="0"/>
          <a:chOff x="0" y="0"/>
          <a:chExt cx="0" cy="0"/>
        </a:xfrm>
      </p:grpSpPr>
      <p:sp>
        <p:nvSpPr>
          <p:cNvPr id="12" name="Полилиния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Полилиния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B2BAD3B6-62FD-446A-B914-02F2D325913A}" type="datetimeFigureOut">
              <a:rPr lang="ru-RU" smtClean="0"/>
              <a:pPr/>
              <a:t>22.09.2014</a:t>
            </a:fld>
            <a:endParaRPr lang="ru-RU"/>
          </a:p>
        </p:txBody>
      </p:sp>
      <p:sp>
        <p:nvSpPr>
          <p:cNvPr id="22" name="Нижний колонтитул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ru-RU"/>
          </a:p>
        </p:txBody>
      </p:sp>
      <p:sp>
        <p:nvSpPr>
          <p:cNvPr id="18" name="Номер слайда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9D539671-77C2-4F23-BE89-6513D621F9C7}"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3528" y="1412776"/>
            <a:ext cx="7704856" cy="4536504"/>
          </a:xfrm>
        </p:spPr>
        <p:txBody>
          <a:bodyPr>
            <a:normAutofit/>
          </a:bodyPr>
          <a:lstStyle/>
          <a:p>
            <a:pPr algn="ctr"/>
            <a:r>
              <a:rPr sz="400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rPr>
              <a:t>microbiological preparations </a:t>
            </a:r>
            <a:r>
              <a:rPr lang="ru-RU" sz="4000"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rPr>
              <a:t/>
            </a:r>
            <a:br>
              <a:rPr lang="ru-RU" sz="4000"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rPr>
            </a:br>
            <a:r>
              <a:rPr sz="480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rPr>
              <a:t>LLC</a:t>
            </a:r>
            <a:r>
              <a:rPr lang="ru-RU" sz="4800"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rPr>
              <a:t> «</a:t>
            </a:r>
            <a:r>
              <a:rPr sz="480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rPr>
              <a:t>Agricultural BiotechnologIES</a:t>
            </a:r>
            <a:r>
              <a:rPr lang="ru-RU" sz="4800"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rPr>
              <a:t>» </a:t>
            </a:r>
            <a:br>
              <a:rPr lang="ru-RU" sz="4800"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rPr>
            </a:br>
            <a:r>
              <a:rPr sz="360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rPr>
              <a:t> for agriculture</a:t>
            </a:r>
            <a:endParaRPr lang="ru-RU" sz="3600" dirty="0" smtClean="0">
              <a:ln w="28575" cmpd="sng">
                <a:solidFill>
                  <a:srgbClr val="9A9600"/>
                </a:solidFill>
                <a:prstDash val="solid"/>
              </a:ln>
              <a:solidFill>
                <a:srgbClr val="FFFF00"/>
              </a:solidFill>
              <a:effectLst>
                <a:outerShdw blurRad="50800" dist="38100" dir="8100000" algn="tr" rotWithShape="0">
                  <a:prstClr val="black">
                    <a:alpha val="40000"/>
                  </a:prstClr>
                </a:outerShdw>
              </a:effectLst>
            </a:endParaRPr>
          </a:p>
        </p:txBody>
      </p:sp>
      <p:pic>
        <p:nvPicPr>
          <p:cNvPr id="4" name="Picture 2" descr="G:\LOGO\Колос\Логотип Аграрные биотехнологии.png"/>
          <p:cNvPicPr>
            <a:picLocks noChangeAspect="1" noChangeArrowheads="1"/>
          </p:cNvPicPr>
          <p:nvPr/>
        </p:nvPicPr>
        <p:blipFill>
          <a:blip r:embed="rId3" cstate="print"/>
          <a:srcRect/>
          <a:stretch>
            <a:fillRect/>
          </a:stretch>
        </p:blipFill>
        <p:spPr bwMode="auto">
          <a:xfrm>
            <a:off x="6500826" y="5072074"/>
            <a:ext cx="2643174" cy="2643173"/>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571472" y="0"/>
            <a:ext cx="8001056" cy="714396"/>
          </a:xfrm>
          <a:prstGeom prst="rect">
            <a:avLst/>
          </a:prstGeom>
        </p:spPr>
        <p:txBody>
          <a:bodyPr vert="horz" lIns="45720" rIns="45720" anchor="ctr">
            <a:normAutofit fontScale="85000" lnSpcReduction="10000"/>
          </a:bodyPr>
          <a:lstStyle/>
          <a:p>
            <a:pPr algn="ctr">
              <a:spcBef>
                <a:spcPct val="0"/>
              </a:spcBef>
            </a:pPr>
            <a:r>
              <a:rPr lang="ru-RU" sz="4800" b="1"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latin typeface="+mj-lt"/>
                <a:ea typeface="+mj-ea"/>
                <a:cs typeface="+mj-cs"/>
              </a:rPr>
              <a:t>ГАУПСИН: Норма применения</a:t>
            </a:r>
            <a:endParaRPr kumimoji="0" lang="ru-RU" sz="46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9" name="Содержимое 3"/>
          <p:cNvGraphicFramePr>
            <a:graphicFrameLocks noGrp="1"/>
          </p:cNvGraphicFramePr>
          <p:nvPr>
            <p:ph idx="1"/>
          </p:nvPr>
        </p:nvGraphicFramePr>
        <p:xfrm>
          <a:off x="251520" y="908721"/>
          <a:ext cx="8564761" cy="5112566"/>
        </p:xfrm>
        <a:graphic>
          <a:graphicData uri="http://schemas.openxmlformats.org/drawingml/2006/table">
            <a:tbl>
              <a:tblPr>
                <a:effectLst>
                  <a:outerShdw blurRad="50800" dist="38100" dir="10800000" algn="r" rotWithShape="0">
                    <a:prstClr val="black">
                      <a:alpha val="40000"/>
                    </a:prstClr>
                  </a:outerShdw>
                </a:effectLst>
              </a:tblPr>
              <a:tblGrid>
                <a:gridCol w="1224136"/>
                <a:gridCol w="1800200"/>
                <a:gridCol w="1146329"/>
                <a:gridCol w="2383238"/>
                <a:gridCol w="2010858"/>
              </a:tblGrid>
              <a:tr h="244599">
                <a:tc rowSpan="2">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ctr" defTabSz="914400" rtl="0" eaLnBrk="1" fontAlgn="base" latinLnBrk="0" hangingPunct="1">
                        <a:lnSpc>
                          <a:spcPts val="1375"/>
                        </a:lnSpc>
                        <a:spcBef>
                          <a:spcPct val="0"/>
                        </a:spcBef>
                        <a:spcAft>
                          <a:spcPct val="0"/>
                        </a:spcAft>
                        <a:buClrTx/>
                        <a:buSzTx/>
                        <a:buFontTx/>
                        <a:buNone/>
                        <a:tabLst/>
                      </a:pPr>
                      <a:r>
                        <a:rPr lang="en-US" sz="1400" b="1" dirty="0" smtClean="0">
                          <a:solidFill>
                            <a:srgbClr val="000000"/>
                          </a:solidFill>
                        </a:rPr>
                        <a:t>Culture plants</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ctr" defTabSz="914400" rtl="0" eaLnBrk="1" fontAlgn="base" latinLnBrk="0" hangingPunct="1">
                        <a:lnSpc>
                          <a:spcPts val="1375"/>
                        </a:lnSpc>
                        <a:spcBef>
                          <a:spcPct val="0"/>
                        </a:spcBef>
                        <a:spcAft>
                          <a:spcPct val="0"/>
                        </a:spcAft>
                        <a:buClrTx/>
                        <a:buSzTx/>
                        <a:buFontTx/>
                        <a:buNone/>
                        <a:tabLst/>
                      </a:pPr>
                      <a:r>
                        <a:rPr lang="en-US" sz="1400" b="1" dirty="0" smtClean="0">
                          <a:solidFill>
                            <a:srgbClr val="000000"/>
                          </a:solidFill>
                        </a:rPr>
                        <a:t>Processing time, the phases of plant development</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ctr" defTabSz="914400" rtl="0" eaLnBrk="1" fontAlgn="base" latinLnBrk="0" hangingPunct="1">
                        <a:lnSpc>
                          <a:spcPts val="1375"/>
                        </a:lnSpc>
                        <a:spcBef>
                          <a:spcPct val="0"/>
                        </a:spcBef>
                        <a:spcAft>
                          <a:spcPct val="0"/>
                        </a:spcAft>
                        <a:buClrTx/>
                        <a:buSzTx/>
                        <a:buFontTx/>
                        <a:buNone/>
                        <a:tabLst/>
                      </a:pPr>
                      <a:r>
                        <a:rPr lang="en-US" sz="1400" b="1" dirty="0" smtClean="0">
                          <a:solidFill>
                            <a:srgbClr val="000000"/>
                          </a:solidFill>
                        </a:rPr>
                        <a:t>The rate of application</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algn="ctr"/>
                      <a:r>
                        <a:rPr lang="en-US" sz="1400" b="1" dirty="0" smtClean="0">
                          <a:solidFill>
                            <a:srgbClr val="000000"/>
                          </a:solidFill>
                        </a:rPr>
                        <a:t>Appointment </a:t>
                      </a:r>
                      <a:endParaRPr lang="uk-UA" sz="1400" b="1" dirty="0">
                        <a:solidFill>
                          <a:srgbClr val="000000"/>
                        </a:solidFill>
                        <a:latin typeface="Times New Roman" pitchFamily="18" charset="0"/>
                        <a:cs typeface="Times New Roman" pitchFamily="18" charset="0"/>
                      </a:endParaRPr>
                    </a:p>
                  </a:txBody>
                  <a:tcPr marL="49776" marR="4977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uk-UA"/>
                    </a:p>
                  </a:txBody>
                  <a:tcPr/>
                </a:tc>
              </a:tr>
              <a:tr h="376171">
                <a:tc vMerge="1">
                  <a:txBody>
                    <a:bodyPr/>
                    <a:lstStyle/>
                    <a:p>
                      <a:endParaRPr lang="uk-UA"/>
                    </a:p>
                  </a:txBody>
                  <a:tcPr/>
                </a:tc>
                <a:tc vMerge="1">
                  <a:txBody>
                    <a:bodyPr/>
                    <a:lstStyle/>
                    <a:p>
                      <a:endParaRPr lang="uk-UA"/>
                    </a:p>
                  </a:txBody>
                  <a:tcPr/>
                </a:tc>
                <a:tc vMerge="1">
                  <a:txBody>
                    <a:bodyPr/>
                    <a:lstStyle/>
                    <a:p>
                      <a:endParaRPr lang="uk-UA"/>
                    </a:p>
                  </a:txBody>
                  <a:tcPr/>
                </a:tc>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ctr" defTabSz="914400" rtl="0" eaLnBrk="1" fontAlgn="base" latinLnBrk="0" hangingPunct="1">
                        <a:lnSpc>
                          <a:spcPts val="1375"/>
                        </a:lnSpc>
                        <a:spcBef>
                          <a:spcPct val="0"/>
                        </a:spcBef>
                        <a:spcAft>
                          <a:spcPct val="0"/>
                        </a:spcAft>
                        <a:buClrTx/>
                        <a:buSzTx/>
                        <a:buFontTx/>
                        <a:buNone/>
                        <a:tabLst/>
                      </a:pPr>
                      <a:r>
                        <a:rPr lang="en-US" sz="1400" b="1" dirty="0" smtClean="0">
                          <a:solidFill>
                            <a:srgbClr val="000000"/>
                          </a:solidFill>
                        </a:rPr>
                        <a:t>diseases</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ctr" defTabSz="914400" rtl="0" eaLnBrk="1" fontAlgn="base" latinLnBrk="0" hangingPunct="1">
                        <a:lnSpc>
                          <a:spcPts val="1375"/>
                        </a:lnSpc>
                        <a:spcBef>
                          <a:spcPct val="0"/>
                        </a:spcBef>
                        <a:spcAft>
                          <a:spcPct val="0"/>
                        </a:spcAft>
                        <a:buClrTx/>
                        <a:buSzTx/>
                        <a:buFontTx/>
                        <a:buNone/>
                        <a:tabLst/>
                      </a:pPr>
                      <a:r>
                        <a:rPr lang="en-US" sz="1400" b="1" dirty="0" smtClean="0">
                          <a:solidFill>
                            <a:srgbClr val="000000"/>
                          </a:solidFill>
                        </a:rPr>
                        <a:t>pests</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599">
                <a:tc rowSpan="2">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sz="1400" b="1" dirty="0" smtClean="0">
                          <a:solidFill>
                            <a:srgbClr val="000000"/>
                          </a:solidFill>
                        </a:rPr>
                        <a:t>Crops and technical cultures</a:t>
                      </a:r>
                      <a:r>
                        <a:rPr kumimoji="0" lang="uk-UA" sz="1400" b="1" i="0" u="none" strike="noStrike" cap="none" normalizeH="0" baseline="0" dirty="0" smtClean="0">
                          <a:ln>
                            <a:noFill/>
                          </a:ln>
                          <a:solidFill>
                            <a:srgbClr val="000000"/>
                          </a:solidFill>
                          <a:effectLst/>
                          <a:latin typeface="Times New Roman" pitchFamily="18" charset="0"/>
                          <a:cs typeface="Times New Roman" pitchFamily="18" charset="0"/>
                        </a:rPr>
                        <a:t> </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rtl="0"/>
                      <a:r>
                        <a:rPr lang="en-US" sz="1400" b="1" dirty="0" smtClean="0">
                          <a:solidFill>
                            <a:srgbClr val="000000"/>
                          </a:solidFill>
                          <a:latin typeface="+mn-lt"/>
                        </a:rPr>
                        <a:t>Seed treatment</a:t>
                      </a:r>
                      <a:endParaRPr lang="en-US" sz="1400" b="1" dirty="0">
                        <a:solidFill>
                          <a:srgbClr val="000000"/>
                        </a:solidFill>
                        <a:latin typeface="+mn-lt"/>
                      </a:endParaRPr>
                    </a:p>
                  </a:txBody>
                  <a:tcPr marL="49776" marR="4977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000000"/>
                          </a:solidFill>
                          <a:effectLst/>
                          <a:latin typeface="Times New Roman" pitchFamily="18" charset="0"/>
                          <a:cs typeface="Times New Roman" pitchFamily="18" charset="0"/>
                        </a:rPr>
                        <a:t>2 </a:t>
                      </a:r>
                      <a:r>
                        <a:rPr kumimoji="0" lang="en-US" sz="1400" b="1" i="0" u="none" strike="noStrike" cap="none" normalizeH="0" baseline="0" dirty="0" smtClean="0">
                          <a:ln>
                            <a:noFill/>
                          </a:ln>
                          <a:solidFill>
                            <a:srgbClr val="000000"/>
                          </a:solidFill>
                          <a:effectLst/>
                          <a:latin typeface="Times New Roman" pitchFamily="18" charset="0"/>
                          <a:cs typeface="Times New Roman" pitchFamily="18" charset="0"/>
                        </a:rPr>
                        <a:t>L</a:t>
                      </a:r>
                      <a:r>
                        <a:rPr kumimoji="0" lang="uk-UA" sz="1400" b="1" i="0" u="none" strike="noStrike" cap="none" normalizeH="0" baseline="0" dirty="0" smtClean="0">
                          <a:ln>
                            <a:noFill/>
                          </a:ln>
                          <a:solidFill>
                            <a:srgbClr val="000000"/>
                          </a:solidFill>
                          <a:effectLst/>
                          <a:latin typeface="Times New Roman" pitchFamily="18" charset="0"/>
                          <a:cs typeface="Times New Roman" pitchFamily="18" charset="0"/>
                        </a:rPr>
                        <a:t>/т</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sz="1400" b="1" dirty="0" smtClean="0">
                          <a:solidFill>
                            <a:srgbClr val="000000"/>
                          </a:solidFill>
                        </a:rPr>
                        <a:t>Root rot, musty seeds </a:t>
                      </a:r>
                      <a:r>
                        <a:rPr lang="en-US" sz="1400" b="1" dirty="0" err="1" smtClean="0">
                          <a:solidFill>
                            <a:srgbClr val="000000"/>
                          </a:solidFill>
                        </a:rPr>
                        <a:t>askohitoz</a:t>
                      </a:r>
                      <a:r>
                        <a:rPr lang="en-US" sz="1400" b="1" dirty="0" smtClean="0">
                          <a:solidFill>
                            <a:srgbClr val="000000"/>
                          </a:solidFill>
                        </a:rPr>
                        <a:t>, blight, powdery mildew, and other.</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sz="1400" b="1" dirty="0" smtClean="0">
                          <a:solidFill>
                            <a:srgbClr val="000000"/>
                          </a:solidFill>
                        </a:rPr>
                        <a:t>Cereals bug, wheat </a:t>
                      </a:r>
                      <a:r>
                        <a:rPr lang="en-US" sz="1400" b="1" dirty="0" err="1" smtClean="0">
                          <a:solidFill>
                            <a:srgbClr val="000000"/>
                          </a:solidFill>
                        </a:rPr>
                        <a:t>thrips</a:t>
                      </a:r>
                      <a:r>
                        <a:rPr lang="en-US" sz="1400" b="1" dirty="0" smtClean="0">
                          <a:solidFill>
                            <a:srgbClr val="000000"/>
                          </a:solidFill>
                        </a:rPr>
                        <a:t>, moth, sunflower </a:t>
                      </a:r>
                      <a:r>
                        <a:rPr lang="en-US" sz="1400" b="1" dirty="0" err="1" smtClean="0">
                          <a:solidFill>
                            <a:srgbClr val="000000"/>
                          </a:solidFill>
                        </a:rPr>
                        <a:t>barbel</a:t>
                      </a:r>
                      <a:r>
                        <a:rPr lang="en-US" sz="1400" b="1" dirty="0" smtClean="0">
                          <a:solidFill>
                            <a:srgbClr val="000000"/>
                          </a:solidFill>
                        </a:rPr>
                        <a:t>.</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9199">
                <a:tc vMerge="1">
                  <a:txBody>
                    <a:bodyPr/>
                    <a:lstStyle/>
                    <a:p>
                      <a:endParaRPr lang="uk-UA"/>
                    </a:p>
                  </a:txBody>
                  <a:tcPr/>
                </a:tc>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sz="1400" b="1" dirty="0" smtClean="0">
                          <a:solidFill>
                            <a:srgbClr val="000000"/>
                          </a:solidFill>
                          <a:latin typeface="+mn-lt"/>
                        </a:rPr>
                        <a:t>Adding to the growing season</a:t>
                      </a:r>
                      <a:endParaRPr kumimoji="0" lang="uk-UA" sz="1400" b="1" i="0" u="none" strike="noStrike" cap="none" normalizeH="0" baseline="0" dirty="0" smtClean="0">
                        <a:ln>
                          <a:noFill/>
                        </a:ln>
                        <a:solidFill>
                          <a:srgbClr val="000000"/>
                        </a:solidFill>
                        <a:effectLst/>
                        <a:latin typeface="+mn-lt"/>
                        <a:cs typeface="Times New Roman" pitchFamily="18" charset="0"/>
                      </a:endParaRPr>
                    </a:p>
                  </a:txBody>
                  <a:tcPr marL="49776" marR="4977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000000"/>
                          </a:solidFill>
                          <a:effectLst/>
                          <a:latin typeface="Times New Roman" pitchFamily="18" charset="0"/>
                          <a:cs typeface="Times New Roman" pitchFamily="18" charset="0"/>
                        </a:rPr>
                        <a:t>5 </a:t>
                      </a:r>
                      <a:r>
                        <a:rPr lang="en-US" sz="1400" b="1" dirty="0" smtClean="0">
                          <a:solidFill>
                            <a:srgbClr val="000000"/>
                          </a:solidFill>
                        </a:rPr>
                        <a:t>L/ha</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uk-UA"/>
                    </a:p>
                  </a:txBody>
                  <a:tcPr/>
                </a:tc>
                <a:tc vMerge="1">
                  <a:txBody>
                    <a:bodyPr/>
                    <a:lstStyle/>
                    <a:p>
                      <a:endParaRPr lang="uk-UA"/>
                    </a:p>
                  </a:txBody>
                  <a:tcPr/>
                </a:tc>
              </a:tr>
              <a:tr h="549579">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sz="1400" b="1" dirty="0" smtClean="0">
                          <a:solidFill>
                            <a:srgbClr val="000000"/>
                          </a:solidFill>
                        </a:rPr>
                        <a:t>Gardens</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rtl="0"/>
                      <a:r>
                        <a:rPr lang="en-US" sz="1400" b="1" dirty="0" smtClean="0">
                          <a:solidFill>
                            <a:srgbClr val="000000"/>
                          </a:solidFill>
                          <a:latin typeface="+mn-lt"/>
                        </a:rPr>
                        <a:t>At all stages, from </a:t>
                      </a:r>
                      <a:br>
                        <a:rPr lang="en-US" sz="1400" b="1" dirty="0" smtClean="0">
                          <a:solidFill>
                            <a:srgbClr val="000000"/>
                          </a:solidFill>
                          <a:latin typeface="+mn-lt"/>
                        </a:rPr>
                      </a:br>
                      <a:r>
                        <a:rPr lang="en-US" sz="1400" b="1" dirty="0" smtClean="0">
                          <a:solidFill>
                            <a:srgbClr val="000000"/>
                          </a:solidFill>
                          <a:latin typeface="+mn-lt"/>
                        </a:rPr>
                        <a:t>interval 14 days</a:t>
                      </a:r>
                    </a:p>
                  </a:txBody>
                  <a:tcPr marL="49776" marR="4977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000000"/>
                          </a:solidFill>
                          <a:effectLst/>
                          <a:latin typeface="Times New Roman" pitchFamily="18" charset="0"/>
                          <a:cs typeface="Times New Roman" pitchFamily="18" charset="0"/>
                        </a:rPr>
                        <a:t>10 </a:t>
                      </a:r>
                      <a:r>
                        <a:rPr lang="en-US" sz="1400" b="1" dirty="0" smtClean="0">
                          <a:solidFill>
                            <a:srgbClr val="000000"/>
                          </a:solidFill>
                        </a:rPr>
                        <a:t>L/ha</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sz="1400" b="1" dirty="0" smtClean="0">
                          <a:solidFill>
                            <a:srgbClr val="000000"/>
                          </a:solidFill>
                        </a:rPr>
                        <a:t>Scab, powdery mildew, fruit rot, other</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sz="1400" b="1" dirty="0" smtClean="0">
                          <a:solidFill>
                            <a:srgbClr val="000000"/>
                          </a:solidFill>
                        </a:rPr>
                        <a:t>Moth, caterpillars, aphids, and others.</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54031">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sz="1400" b="1" dirty="0" smtClean="0">
                          <a:solidFill>
                            <a:srgbClr val="000000"/>
                          </a:solidFill>
                        </a:rPr>
                        <a:t>Vineyards</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rtl="0"/>
                      <a:r>
                        <a:rPr lang="en-US" sz="1400" b="1" dirty="0" smtClean="0">
                          <a:solidFill>
                            <a:srgbClr val="000000"/>
                          </a:solidFill>
                          <a:latin typeface="+mn-lt"/>
                        </a:rPr>
                        <a:t>At all stages, from </a:t>
                      </a:r>
                      <a:br>
                        <a:rPr lang="en-US" sz="1400" b="1" dirty="0" smtClean="0">
                          <a:solidFill>
                            <a:srgbClr val="000000"/>
                          </a:solidFill>
                          <a:latin typeface="+mn-lt"/>
                        </a:rPr>
                      </a:br>
                      <a:r>
                        <a:rPr lang="en-US" sz="1400" b="1" dirty="0" smtClean="0">
                          <a:solidFill>
                            <a:srgbClr val="000000"/>
                          </a:solidFill>
                          <a:latin typeface="+mn-lt"/>
                        </a:rPr>
                        <a:t>interval 14 days</a:t>
                      </a:r>
                      <a:endParaRPr kumimoji="0" lang="uk-UA" sz="1400" b="1" i="0" u="none" strike="noStrike" cap="none" normalizeH="0" baseline="0" dirty="0" smtClean="0">
                        <a:ln>
                          <a:noFill/>
                        </a:ln>
                        <a:solidFill>
                          <a:srgbClr val="000000"/>
                        </a:solidFill>
                        <a:effectLst/>
                        <a:latin typeface="+mn-lt"/>
                        <a:cs typeface="Times New Roman" pitchFamily="18" charset="0"/>
                      </a:endParaRPr>
                    </a:p>
                  </a:txBody>
                  <a:tcPr marL="49776" marR="4977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000000"/>
                          </a:solidFill>
                          <a:effectLst/>
                          <a:latin typeface="Times New Roman" pitchFamily="18" charset="0"/>
                          <a:cs typeface="Times New Roman" pitchFamily="18" charset="0"/>
                        </a:rPr>
                        <a:t>10 </a:t>
                      </a:r>
                      <a:r>
                        <a:rPr lang="en-US" sz="1400" b="1" dirty="0" smtClean="0">
                          <a:solidFill>
                            <a:srgbClr val="000000"/>
                          </a:solidFill>
                        </a:rPr>
                        <a:t>L/ha</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sz="1400" b="1" dirty="0" smtClean="0">
                          <a:solidFill>
                            <a:srgbClr val="000000"/>
                          </a:solidFill>
                        </a:rPr>
                        <a:t>Scab, powdery mildew, fruit rot, other</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sz="1400" b="1" dirty="0" smtClean="0">
                          <a:solidFill>
                            <a:srgbClr val="000000"/>
                          </a:solidFill>
                        </a:rPr>
                        <a:t>Goose, moth, and others.</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78398">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sz="1400" b="1" dirty="0" smtClean="0">
                          <a:solidFill>
                            <a:srgbClr val="000000"/>
                          </a:solidFill>
                        </a:rPr>
                        <a:t>Berries</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rtl="0"/>
                      <a:r>
                        <a:rPr lang="en-US" sz="1400" b="1" dirty="0" smtClean="0">
                          <a:solidFill>
                            <a:srgbClr val="000000"/>
                          </a:solidFill>
                          <a:latin typeface="+mn-lt"/>
                        </a:rPr>
                        <a:t>At all stages, from </a:t>
                      </a:r>
                      <a:br>
                        <a:rPr lang="en-US" sz="1400" b="1" dirty="0" smtClean="0">
                          <a:solidFill>
                            <a:srgbClr val="000000"/>
                          </a:solidFill>
                          <a:latin typeface="+mn-lt"/>
                        </a:rPr>
                      </a:br>
                      <a:r>
                        <a:rPr lang="en-US" sz="1400" b="1" dirty="0" smtClean="0">
                          <a:solidFill>
                            <a:srgbClr val="000000"/>
                          </a:solidFill>
                          <a:latin typeface="+mn-lt"/>
                        </a:rPr>
                        <a:t>interval 14 days</a:t>
                      </a:r>
                    </a:p>
                    <a:p>
                      <a:pPr marL="342900" marR="0" lvl="0" indent="-342900" algn="l" defTabSz="914400" rtl="0" eaLnBrk="1" fontAlgn="base" latinLnBrk="0" hangingPunct="1">
                        <a:lnSpc>
                          <a:spcPct val="100000"/>
                        </a:lnSpc>
                        <a:spcBef>
                          <a:spcPct val="0"/>
                        </a:spcBef>
                        <a:spcAft>
                          <a:spcPct val="0"/>
                        </a:spcAft>
                        <a:buClrTx/>
                        <a:buSzTx/>
                        <a:buFont typeface="Lucida Sans" pitchFamily="34" charset="0"/>
                        <a:buNone/>
                        <a:tabLst>
                          <a:tab pos="200025" algn="l"/>
                        </a:tabLst>
                      </a:pPr>
                      <a:endParaRPr kumimoji="0" lang="uk-UA" sz="1400" b="1" i="0" u="none" strike="noStrike" cap="none" normalizeH="0" baseline="0" dirty="0" smtClean="0">
                        <a:ln>
                          <a:noFill/>
                        </a:ln>
                        <a:solidFill>
                          <a:srgbClr val="000000"/>
                        </a:solidFill>
                        <a:effectLst/>
                        <a:latin typeface="+mn-lt"/>
                        <a:cs typeface="Times New Roman" pitchFamily="18" charset="0"/>
                      </a:endParaRPr>
                    </a:p>
                  </a:txBody>
                  <a:tcPr marL="49776" marR="4977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000000"/>
                          </a:solidFill>
                          <a:effectLst/>
                          <a:latin typeface="Times New Roman" pitchFamily="18" charset="0"/>
                          <a:cs typeface="Times New Roman" pitchFamily="18" charset="0"/>
                        </a:rPr>
                        <a:t>5 </a:t>
                      </a:r>
                      <a:r>
                        <a:rPr lang="en-US" sz="1400" b="1" dirty="0" smtClean="0">
                          <a:solidFill>
                            <a:srgbClr val="000000"/>
                          </a:solidFill>
                        </a:rPr>
                        <a:t>L/ha</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sz="1400" b="1" dirty="0" smtClean="0">
                          <a:solidFill>
                            <a:srgbClr val="000000"/>
                          </a:solidFill>
                        </a:rPr>
                        <a:t>Powdery mildew, rust columnar, double leaf, gray rot, </a:t>
                      </a:r>
                      <a:r>
                        <a:rPr lang="en-US" sz="1400" b="1" dirty="0" err="1" smtClean="0">
                          <a:solidFill>
                            <a:srgbClr val="000000"/>
                          </a:solidFill>
                        </a:rPr>
                        <a:t>chlorosis</a:t>
                      </a:r>
                      <a:r>
                        <a:rPr lang="en-US" sz="1400" b="1" dirty="0" smtClean="0">
                          <a:solidFill>
                            <a:srgbClr val="000000"/>
                          </a:solidFill>
                        </a:rPr>
                        <a:t>, mosaic raspberries.</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sz="1400" b="1" dirty="0" smtClean="0">
                          <a:solidFill>
                            <a:srgbClr val="000000"/>
                          </a:solidFill>
                        </a:rPr>
                        <a:t>Aphids, mites, berry sawyer, </a:t>
                      </a:r>
                      <a:r>
                        <a:rPr lang="en-US" sz="1400" b="1" dirty="0" err="1" smtClean="0">
                          <a:solidFill>
                            <a:srgbClr val="000000"/>
                          </a:solidFill>
                        </a:rPr>
                        <a:t>listokrutka</a:t>
                      </a:r>
                      <a:r>
                        <a:rPr lang="en-US" sz="1400" b="1" dirty="0" smtClean="0">
                          <a:solidFill>
                            <a:srgbClr val="000000"/>
                          </a:solidFill>
                        </a:rPr>
                        <a:t> and others.</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9199">
                <a:tc rowSpan="2">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sz="1400" b="1" dirty="0" smtClean="0">
                          <a:solidFill>
                            <a:srgbClr val="000000"/>
                          </a:solidFill>
                        </a:rPr>
                        <a:t>Vegetable</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sz="1400" b="1" dirty="0" smtClean="0">
                          <a:solidFill>
                            <a:srgbClr val="000000"/>
                          </a:solidFill>
                          <a:latin typeface="+mn-lt"/>
                        </a:rPr>
                        <a:t>Soak the seeds for 2-3 hours</a:t>
                      </a:r>
                      <a:endParaRPr kumimoji="0" lang="uk-UA" sz="1400" b="1" i="0" u="none" strike="noStrike" cap="none" normalizeH="0" baseline="0" dirty="0" smtClean="0">
                        <a:ln>
                          <a:noFill/>
                        </a:ln>
                        <a:solidFill>
                          <a:srgbClr val="000000"/>
                        </a:solidFill>
                        <a:effectLst/>
                        <a:latin typeface="+mn-lt"/>
                        <a:cs typeface="Times New Roman" pitchFamily="18" charset="0"/>
                      </a:endParaRPr>
                    </a:p>
                  </a:txBody>
                  <a:tcPr marL="49776" marR="4977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000000"/>
                          </a:solidFill>
                          <a:effectLst/>
                          <a:latin typeface="Times New Roman" pitchFamily="18" charset="0"/>
                          <a:cs typeface="Times New Roman" pitchFamily="18" charset="0"/>
                        </a:rPr>
                        <a:t>2 </a:t>
                      </a:r>
                      <a:r>
                        <a:rPr lang="en-US" sz="1400" b="1" dirty="0" smtClean="0">
                          <a:solidFill>
                            <a:srgbClr val="000000"/>
                          </a:solidFill>
                        </a:rPr>
                        <a:t>L/ha</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sz="1400" b="1" dirty="0" smtClean="0">
                          <a:solidFill>
                            <a:srgbClr val="000000"/>
                          </a:solidFill>
                        </a:rPr>
                        <a:t>Powdery mildew, anthracnose, </a:t>
                      </a:r>
                      <a:r>
                        <a:rPr lang="en-US" sz="1400" b="1" dirty="0" err="1" smtClean="0">
                          <a:solidFill>
                            <a:srgbClr val="000000"/>
                          </a:solidFill>
                        </a:rPr>
                        <a:t>Fusarium</a:t>
                      </a:r>
                      <a:r>
                        <a:rPr lang="en-US" sz="1400" b="1" dirty="0" smtClean="0">
                          <a:solidFill>
                            <a:srgbClr val="000000"/>
                          </a:solidFill>
                        </a:rPr>
                        <a:t> wilt, bacterial blight, brown spot, bacterial canker, </a:t>
                      </a:r>
                      <a:r>
                        <a:rPr lang="en-US" sz="1400" b="1" dirty="0" err="1" smtClean="0">
                          <a:solidFill>
                            <a:srgbClr val="000000"/>
                          </a:solidFill>
                        </a:rPr>
                        <a:t>Chornaja</a:t>
                      </a:r>
                      <a:r>
                        <a:rPr lang="en-US" sz="1400" b="1" dirty="0" smtClean="0">
                          <a:solidFill>
                            <a:srgbClr val="000000"/>
                          </a:solidFill>
                        </a:rPr>
                        <a:t> leg </a:t>
                      </a:r>
                      <a:r>
                        <a:rPr lang="en-US" sz="1400" b="1" dirty="0" err="1" smtClean="0">
                          <a:solidFill>
                            <a:srgbClr val="000000"/>
                          </a:solidFill>
                        </a:rPr>
                        <a:t>macrosporiosis</a:t>
                      </a:r>
                      <a:r>
                        <a:rPr lang="en-US" sz="1400" b="1" dirty="0" smtClean="0">
                          <a:solidFill>
                            <a:srgbClr val="000000"/>
                          </a:solidFill>
                        </a:rPr>
                        <a:t> others.</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sz="1400" b="1" dirty="0" smtClean="0">
                          <a:solidFill>
                            <a:srgbClr val="000000"/>
                          </a:solidFill>
                        </a:rPr>
                        <a:t>Sprout fly, melon aphid, mite onion, onion mole </a:t>
                      </a:r>
                      <a:r>
                        <a:rPr lang="en-US" sz="1400" b="1" dirty="0" err="1" smtClean="0">
                          <a:solidFill>
                            <a:srgbClr val="000000"/>
                          </a:solidFill>
                        </a:rPr>
                        <a:t>morkvnaya</a:t>
                      </a:r>
                      <a:r>
                        <a:rPr lang="en-US" sz="1400" b="1" dirty="0" smtClean="0">
                          <a:solidFill>
                            <a:srgbClr val="000000"/>
                          </a:solidFill>
                        </a:rPr>
                        <a:t> fly, mosquito and other cucumber.</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86791">
                <a:tc vMerge="1">
                  <a:txBody>
                    <a:bodyPr/>
                    <a:lstStyle/>
                    <a:p>
                      <a:endParaRPr lang="uk-UA"/>
                    </a:p>
                  </a:txBody>
                  <a:tcPr/>
                </a:tc>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sz="1400" b="1" dirty="0" smtClean="0">
                          <a:solidFill>
                            <a:srgbClr val="000000"/>
                          </a:solidFill>
                          <a:latin typeface="+mn-lt"/>
                        </a:rPr>
                        <a:t>Adding to the growing season</a:t>
                      </a:r>
                      <a:endParaRPr kumimoji="0" lang="uk-UA" sz="1400" b="1" i="0" u="none" strike="noStrike" cap="none" normalizeH="0" baseline="0" dirty="0" smtClean="0">
                        <a:ln>
                          <a:noFill/>
                        </a:ln>
                        <a:solidFill>
                          <a:srgbClr val="000000"/>
                        </a:solidFill>
                        <a:effectLst/>
                        <a:latin typeface="+mn-lt"/>
                        <a:cs typeface="Times New Roman" pitchFamily="18" charset="0"/>
                      </a:endParaRPr>
                    </a:p>
                  </a:txBody>
                  <a:tcPr marL="49776" marR="4977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rtl="0" eaLnBrk="1" latinLnBrk="0" hangingPunct="1">
                        <a:defRPr kumimoji="0" kern="1200">
                          <a:solidFill>
                            <a:schemeClr val="tx1"/>
                          </a:solidFill>
                          <a:latin typeface="Rockwell"/>
                        </a:defRPr>
                      </a:lvl1pPr>
                      <a:lvl2pPr marL="457200" algn="l" rtl="0" eaLnBrk="1" latinLnBrk="0" hangingPunct="1">
                        <a:defRPr kumimoji="0" kern="1200">
                          <a:solidFill>
                            <a:schemeClr val="tx1"/>
                          </a:solidFill>
                          <a:latin typeface="Rockwell"/>
                        </a:defRPr>
                      </a:lvl2pPr>
                      <a:lvl3pPr marL="914400" algn="l" rtl="0" eaLnBrk="1" latinLnBrk="0" hangingPunct="1">
                        <a:defRPr kumimoji="0" kern="1200">
                          <a:solidFill>
                            <a:schemeClr val="tx1"/>
                          </a:solidFill>
                          <a:latin typeface="Rockwell"/>
                        </a:defRPr>
                      </a:lvl3pPr>
                      <a:lvl4pPr marL="1371600" algn="l" rtl="0" eaLnBrk="1" latinLnBrk="0" hangingPunct="1">
                        <a:defRPr kumimoji="0" kern="1200">
                          <a:solidFill>
                            <a:schemeClr val="tx1"/>
                          </a:solidFill>
                          <a:latin typeface="Rockwell"/>
                        </a:defRPr>
                      </a:lvl4pPr>
                      <a:lvl5pPr marL="1828800" algn="l" rtl="0" eaLnBrk="1" latinLnBrk="0" hangingPunct="1">
                        <a:defRPr kumimoji="0" kern="1200">
                          <a:solidFill>
                            <a:schemeClr val="tx1"/>
                          </a:solidFill>
                          <a:latin typeface="Rockwell"/>
                        </a:defRPr>
                      </a:lvl5pPr>
                      <a:lvl6pPr marL="2286000" algn="l" rtl="0" eaLnBrk="1" latinLnBrk="0" hangingPunct="1">
                        <a:defRPr kumimoji="0" kern="1200">
                          <a:solidFill>
                            <a:schemeClr val="tx1"/>
                          </a:solidFill>
                          <a:latin typeface="Rockwell"/>
                        </a:defRPr>
                      </a:lvl6pPr>
                      <a:lvl7pPr marL="2743200" algn="l" rtl="0" eaLnBrk="1" latinLnBrk="0" hangingPunct="1">
                        <a:defRPr kumimoji="0" kern="1200">
                          <a:solidFill>
                            <a:schemeClr val="tx1"/>
                          </a:solidFill>
                          <a:latin typeface="Rockwell"/>
                        </a:defRPr>
                      </a:lvl7pPr>
                      <a:lvl8pPr marL="3200400" algn="l" rtl="0" eaLnBrk="1" latinLnBrk="0" hangingPunct="1">
                        <a:defRPr kumimoji="0" kern="1200">
                          <a:solidFill>
                            <a:schemeClr val="tx1"/>
                          </a:solidFill>
                          <a:latin typeface="Rockwell"/>
                        </a:defRPr>
                      </a:lvl8pPr>
                      <a:lvl9pPr marL="3657600" algn="l" rtl="0" eaLnBrk="1" latinLnBrk="0" hangingPunct="1">
                        <a:defRPr kumimoji="0" kern="1200">
                          <a:solidFill>
                            <a:schemeClr val="tx1"/>
                          </a:solidFill>
                          <a:latin typeface="Rockwel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000000"/>
                          </a:solidFill>
                          <a:effectLst/>
                          <a:latin typeface="Times New Roman" pitchFamily="18" charset="0"/>
                          <a:cs typeface="Times New Roman" pitchFamily="18" charset="0"/>
                        </a:rPr>
                        <a:t>5 </a:t>
                      </a:r>
                      <a:r>
                        <a:rPr lang="en-US" sz="1400" b="1" dirty="0" smtClean="0">
                          <a:solidFill>
                            <a:srgbClr val="000000"/>
                          </a:solidFill>
                        </a:rPr>
                        <a:t>L/ha</a:t>
                      </a:r>
                      <a:endParaRPr kumimoji="0" lang="uk-UA" sz="1400" b="1" i="0" u="none" strike="noStrike" cap="none" normalizeH="0" baseline="0" dirty="0" smtClean="0">
                        <a:ln>
                          <a:noFill/>
                        </a:ln>
                        <a:solidFill>
                          <a:srgbClr val="000000"/>
                        </a:solidFill>
                        <a:effectLst/>
                        <a:latin typeface="Times New Roman" pitchFamily="18" charset="0"/>
                        <a:cs typeface="Times New Roman" pitchFamily="18" charset="0"/>
                      </a:endParaRPr>
                    </a:p>
                  </a:txBody>
                  <a:tcPr marL="49776" marR="4977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uk-UA"/>
                    </a:p>
                  </a:txBody>
                  <a:tcPr/>
                </a:tc>
                <a:tc vMerge="1">
                  <a:txBody>
                    <a:bodyPr/>
                    <a:lstStyle/>
                    <a:p>
                      <a:endParaRPr lang="uk-UA"/>
                    </a:p>
                  </a:txBody>
                  <a:tcPr/>
                </a:tc>
              </a:tr>
            </a:tbl>
          </a:graphicData>
        </a:graphic>
      </p:graphicFrame>
      <p:pic>
        <p:nvPicPr>
          <p:cNvPr id="10" name="Picture 2" descr="G:\LOGO\Колос\Логотип Аграрные биотехнологии.png"/>
          <p:cNvPicPr>
            <a:picLocks noChangeAspect="1" noChangeArrowheads="1"/>
          </p:cNvPicPr>
          <p:nvPr/>
        </p:nvPicPr>
        <p:blipFill>
          <a:blip r:embed="rId2" cstate="print"/>
          <a:srcRect/>
          <a:stretch>
            <a:fillRect/>
          </a:stretch>
        </p:blipFill>
        <p:spPr bwMode="auto">
          <a:xfrm>
            <a:off x="6500826" y="5072074"/>
            <a:ext cx="2643174" cy="2643173"/>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642910" y="0"/>
            <a:ext cx="7467600" cy="1143000"/>
          </a:xfrm>
          <a:prstGeom prst="rect">
            <a:avLst/>
          </a:prstGeom>
        </p:spPr>
        <p:txBody>
          <a:bodyPr vert="horz" lIns="45720" rIns="4572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800" b="1" i="0" u="none" strike="noStrike" kern="1200" cap="none" spc="0" normalizeH="0" baseline="0" noProof="0"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uLnTx/>
                <a:uFillTx/>
                <a:latin typeface="+mj-lt"/>
                <a:ea typeface="+mj-ea"/>
                <a:cs typeface="+mj-cs"/>
              </a:rPr>
              <a:t>DERATEZ</a:t>
            </a:r>
            <a:endParaRPr kumimoji="0" lang="ru-RU" sz="4600" b="0" i="0" u="none" strike="noStrike" kern="1200" cap="none" spc="0" normalizeH="0" baseline="0" noProof="0" dirty="0">
              <a:ln>
                <a:noFill/>
              </a:ln>
              <a:solidFill>
                <a:schemeClr val="tx1"/>
              </a:solidFill>
              <a:effectLst/>
              <a:uLnTx/>
              <a:uFillTx/>
              <a:latin typeface="+mj-lt"/>
              <a:ea typeface="+mj-ea"/>
              <a:cs typeface="+mj-cs"/>
            </a:endParaRPr>
          </a:p>
        </p:txBody>
      </p:sp>
      <p:sp>
        <p:nvSpPr>
          <p:cNvPr id="7" name="Содержимое 2"/>
          <p:cNvSpPr>
            <a:spLocks noGrp="1"/>
          </p:cNvSpPr>
          <p:nvPr>
            <p:ph idx="1"/>
          </p:nvPr>
        </p:nvSpPr>
        <p:spPr>
          <a:xfrm>
            <a:off x="428596" y="1142960"/>
            <a:ext cx="8358246" cy="5715040"/>
          </a:xfrm>
        </p:spPr>
        <p:txBody>
          <a:bodyPr>
            <a:noAutofit/>
          </a:bodyPr>
          <a:lstStyle/>
          <a:p>
            <a:pPr>
              <a:buClr>
                <a:srgbClr val="FFFF00"/>
              </a:buClr>
              <a:buSzPct val="200000"/>
              <a:buFont typeface="Arial" pitchFamily="34" charset="0"/>
              <a:buChar char="•"/>
            </a:pPr>
            <a:r>
              <a:rPr lang="en-US" sz="2000" i="1" dirty="0" smtClean="0">
                <a:solidFill>
                  <a:srgbClr val="000000"/>
                </a:solidFill>
              </a:rPr>
              <a:t>Effect from application:</a:t>
            </a:r>
          </a:p>
          <a:p>
            <a:pPr>
              <a:buClr>
                <a:srgbClr val="FFFF00"/>
              </a:buClr>
              <a:buSzPct val="200000"/>
              <a:buNone/>
            </a:pPr>
            <a:r>
              <a:rPr lang="en-US" sz="2000" b="1" dirty="0" smtClean="0">
                <a:solidFill>
                  <a:srgbClr val="000000"/>
                </a:solidFill>
              </a:rPr>
              <a:t>DERATEZ </a:t>
            </a:r>
            <a:r>
              <a:rPr lang="en-US" sz="2000" dirty="0" smtClean="0">
                <a:solidFill>
                  <a:srgbClr val="000000"/>
                </a:solidFill>
              </a:rPr>
              <a:t>provides reliable protection of crops, warehouse premises against rats, </a:t>
            </a:r>
            <a:r>
              <a:rPr lang="en-US" sz="2000" dirty="0" err="1" smtClean="0">
                <a:solidFill>
                  <a:srgbClr val="000000"/>
                </a:solidFill>
              </a:rPr>
              <a:t>mices</a:t>
            </a:r>
            <a:r>
              <a:rPr lang="en-US" sz="2000" dirty="0" smtClean="0">
                <a:solidFill>
                  <a:srgbClr val="000000"/>
                </a:solidFill>
              </a:rPr>
              <a:t>, voles and other small rodents. Provides 100% protection from rodents. Does not cause addiction.</a:t>
            </a:r>
          </a:p>
          <a:p>
            <a:pPr>
              <a:buClr>
                <a:srgbClr val="FFFF00"/>
              </a:buClr>
              <a:buSzPct val="200000"/>
              <a:buFont typeface="Arial" pitchFamily="34" charset="0"/>
              <a:buChar char="•"/>
            </a:pPr>
            <a:r>
              <a:rPr lang="en-US" sz="2000" i="1" dirty="0" smtClean="0">
                <a:solidFill>
                  <a:srgbClr val="000000"/>
                </a:solidFill>
              </a:rPr>
              <a:t>Application technology </a:t>
            </a:r>
            <a:r>
              <a:rPr lang="ru-RU" sz="2000" i="1" dirty="0" smtClean="0">
                <a:solidFill>
                  <a:srgbClr val="000000"/>
                </a:solidFill>
              </a:rPr>
              <a:t>: </a:t>
            </a:r>
          </a:p>
          <a:p>
            <a:pPr>
              <a:buClr>
                <a:srgbClr val="FFFF00"/>
              </a:buClr>
              <a:buSzPct val="200000"/>
              <a:buNone/>
            </a:pPr>
            <a:r>
              <a:rPr lang="en-US" sz="2000" dirty="0" smtClean="0">
                <a:solidFill>
                  <a:srgbClr val="000000"/>
                </a:solidFill>
              </a:rPr>
              <a:t>The remedy id laid out in places of mass breeding and habitat of rodents in a special package for its eating in an amount that is sufficient for eating by rodents during the day.</a:t>
            </a:r>
            <a:br>
              <a:rPr lang="en-US" sz="2000" dirty="0" smtClean="0">
                <a:solidFill>
                  <a:srgbClr val="000000"/>
                </a:solidFill>
              </a:rPr>
            </a:br>
            <a:r>
              <a:rPr lang="en-US" sz="2000" dirty="0" smtClean="0">
                <a:solidFill>
                  <a:srgbClr val="000000"/>
                </a:solidFill>
              </a:rPr>
              <a:t>The preparation is added by checking the completeness of its eating in places where it was laid out.</a:t>
            </a:r>
          </a:p>
          <a:p>
            <a:pPr>
              <a:buClr>
                <a:srgbClr val="FFFF00"/>
              </a:buClr>
              <a:buSzPct val="200000"/>
              <a:buFont typeface="Arial" pitchFamily="34" charset="0"/>
              <a:buChar char="•"/>
            </a:pPr>
            <a:r>
              <a:rPr lang="en-US" sz="2000" i="1" dirty="0" smtClean="0">
                <a:solidFill>
                  <a:srgbClr val="000000"/>
                </a:solidFill>
              </a:rPr>
              <a:t>Application rate: </a:t>
            </a:r>
            <a:r>
              <a:rPr lang="en-US" sz="2000" dirty="0" smtClean="0">
                <a:solidFill>
                  <a:srgbClr val="000000"/>
                </a:solidFill>
              </a:rPr>
              <a:t/>
            </a:r>
            <a:br>
              <a:rPr lang="en-US" sz="2000" dirty="0" smtClean="0">
                <a:solidFill>
                  <a:srgbClr val="000000"/>
                </a:solidFill>
              </a:rPr>
            </a:br>
            <a:r>
              <a:rPr lang="en-US" sz="2000" dirty="0" smtClean="0">
                <a:solidFill>
                  <a:srgbClr val="000000"/>
                </a:solidFill>
              </a:rPr>
              <a:t>2 kg / ha.</a:t>
            </a:r>
            <a:endParaRPr lang="ru-RU" sz="2000" dirty="0" smtClean="0">
              <a:solidFill>
                <a:srgbClr val="000000"/>
              </a:solidFill>
            </a:endParaRPr>
          </a:p>
          <a:p>
            <a:pPr>
              <a:buClr>
                <a:srgbClr val="FFFF00"/>
              </a:buClr>
              <a:buSzPct val="200000"/>
              <a:buNone/>
            </a:pPr>
            <a:endParaRPr lang="ru-RU" sz="2400" dirty="0" smtClean="0">
              <a:solidFill>
                <a:srgbClr val="000000"/>
              </a:solidFill>
            </a:endParaRPr>
          </a:p>
          <a:p>
            <a:pPr>
              <a:buClr>
                <a:srgbClr val="FFFF00"/>
              </a:buClr>
              <a:buSzPct val="200000"/>
              <a:buNone/>
            </a:pPr>
            <a:endParaRPr lang="ru-RU" sz="2400" dirty="0">
              <a:solidFill>
                <a:srgbClr val="000000"/>
              </a:solidFill>
            </a:endParaRPr>
          </a:p>
        </p:txBody>
      </p:sp>
      <p:pic>
        <p:nvPicPr>
          <p:cNvPr id="8" name="Picture 2" descr="G:\LOGO\Колос\Логотип Аграрные биотехнологии.png"/>
          <p:cNvPicPr>
            <a:picLocks noChangeAspect="1" noChangeArrowheads="1"/>
          </p:cNvPicPr>
          <p:nvPr/>
        </p:nvPicPr>
        <p:blipFill>
          <a:blip r:embed="rId2" cstate="print"/>
          <a:srcRect/>
          <a:stretch>
            <a:fillRect/>
          </a:stretch>
        </p:blipFill>
        <p:spPr bwMode="auto">
          <a:xfrm>
            <a:off x="6500826" y="5072074"/>
            <a:ext cx="2643174" cy="2643173"/>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642910" y="0"/>
            <a:ext cx="7467600" cy="1143000"/>
          </a:xfrm>
          <a:prstGeom prst="rect">
            <a:avLst/>
          </a:prstGeom>
        </p:spPr>
        <p:txBody>
          <a:bodyPr vert="horz" lIns="45720" rIns="45720" anchor="ctr">
            <a:normAutofit/>
          </a:bodyPr>
          <a:lstStyle/>
          <a:p>
            <a:pPr lvl="0" algn="ctr">
              <a:spcBef>
                <a:spcPct val="0"/>
              </a:spcBef>
            </a:pPr>
            <a:r>
              <a:rPr lang="en-US" sz="4800" b="1"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latin typeface="+mj-lt"/>
                <a:ea typeface="+mj-ea"/>
                <a:cs typeface="+mj-cs"/>
              </a:rPr>
              <a:t>TRIHODERMIN BT</a:t>
            </a:r>
            <a:endParaRPr lang="ru-RU" sz="4800" b="1" dirty="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latin typeface="+mj-lt"/>
              <a:ea typeface="+mj-ea"/>
              <a:cs typeface="+mj-cs"/>
            </a:endParaRPr>
          </a:p>
        </p:txBody>
      </p:sp>
      <p:sp>
        <p:nvSpPr>
          <p:cNvPr id="7" name="Содержимое 2"/>
          <p:cNvSpPr>
            <a:spLocks noGrp="1"/>
          </p:cNvSpPr>
          <p:nvPr>
            <p:ph idx="1"/>
          </p:nvPr>
        </p:nvSpPr>
        <p:spPr>
          <a:xfrm>
            <a:off x="428596" y="928670"/>
            <a:ext cx="8501122" cy="5715040"/>
          </a:xfrm>
        </p:spPr>
        <p:txBody>
          <a:bodyPr>
            <a:noAutofit/>
          </a:bodyPr>
          <a:lstStyle/>
          <a:p>
            <a:pPr>
              <a:buClr>
                <a:srgbClr val="FFFF00"/>
              </a:buClr>
              <a:buSzPct val="200000"/>
              <a:buFont typeface="Arial" pitchFamily="34" charset="0"/>
              <a:buChar char="•"/>
            </a:pPr>
            <a:r>
              <a:rPr lang="en-US" sz="1600" i="1" dirty="0" smtClean="0">
                <a:solidFill>
                  <a:srgbClr val="000000"/>
                </a:solidFill>
              </a:rPr>
              <a:t>Application effect:</a:t>
            </a:r>
            <a:endParaRPr lang="ru-RU" sz="1600" i="1" dirty="0" smtClean="0">
              <a:solidFill>
                <a:srgbClr val="000000"/>
              </a:solidFill>
            </a:endParaRPr>
          </a:p>
          <a:p>
            <a:pPr>
              <a:buClr>
                <a:srgbClr val="FFFF00"/>
              </a:buClr>
              <a:buSzPct val="200000"/>
              <a:buNone/>
            </a:pPr>
            <a:r>
              <a:rPr lang="en-US" sz="1600" b="1" dirty="0" smtClean="0">
                <a:solidFill>
                  <a:srgbClr val="000000"/>
                </a:solidFill>
              </a:rPr>
              <a:t>TRIHODERMIN BT </a:t>
            </a:r>
            <a:r>
              <a:rPr lang="en-US" sz="1600" dirty="0" smtClean="0">
                <a:solidFill>
                  <a:srgbClr val="000000"/>
                </a:solidFill>
              </a:rPr>
              <a:t>decompose the crop residues that is enclosing  the cellulose.</a:t>
            </a:r>
          </a:p>
          <a:p>
            <a:pPr>
              <a:buClr>
                <a:srgbClr val="FFFF00"/>
              </a:buClr>
              <a:buSzPct val="200000"/>
              <a:buNone/>
            </a:pPr>
            <a:r>
              <a:rPr lang="en-US" sz="1600" dirty="0" smtClean="0">
                <a:solidFill>
                  <a:srgbClr val="000000"/>
                </a:solidFill>
              </a:rPr>
              <a:t>Parasites on fungi that cause the development of white, gray, dry and root rots, </a:t>
            </a:r>
            <a:r>
              <a:rPr lang="en-US" sz="1600" dirty="0" err="1" smtClean="0">
                <a:solidFill>
                  <a:srgbClr val="000000"/>
                </a:solidFill>
              </a:rPr>
              <a:t>gelminto</a:t>
            </a:r>
            <a:endParaRPr lang="en-US" sz="1600" dirty="0" smtClean="0">
              <a:solidFill>
                <a:srgbClr val="000000"/>
              </a:solidFill>
            </a:endParaRPr>
          </a:p>
          <a:p>
            <a:pPr>
              <a:buClr>
                <a:srgbClr val="FFFF00"/>
              </a:buClr>
              <a:buSzPct val="200000"/>
              <a:buNone/>
            </a:pPr>
            <a:r>
              <a:rPr lang="en-US" sz="1600" dirty="0" err="1" smtClean="0">
                <a:solidFill>
                  <a:srgbClr val="000000"/>
                </a:solidFill>
              </a:rPr>
              <a:t>sporiosis</a:t>
            </a:r>
            <a:r>
              <a:rPr lang="en-US" sz="1600" dirty="0" smtClean="0">
                <a:solidFill>
                  <a:srgbClr val="000000"/>
                </a:solidFill>
              </a:rPr>
              <a:t>, late blight and other diseases. Improves the </a:t>
            </a:r>
            <a:r>
              <a:rPr lang="en-US" sz="1600" dirty="0" err="1" smtClean="0">
                <a:solidFill>
                  <a:srgbClr val="000000"/>
                </a:solidFill>
              </a:rPr>
              <a:t>phytosanitary</a:t>
            </a:r>
            <a:r>
              <a:rPr lang="en-US" sz="1600" dirty="0" smtClean="0">
                <a:solidFill>
                  <a:srgbClr val="000000"/>
                </a:solidFill>
              </a:rPr>
              <a:t> condition of</a:t>
            </a:r>
          </a:p>
          <a:p>
            <a:pPr>
              <a:buClr>
                <a:srgbClr val="FFFF00"/>
              </a:buClr>
              <a:buSzPct val="200000"/>
              <a:buNone/>
            </a:pPr>
            <a:r>
              <a:rPr lang="en-US" sz="1600" dirty="0" smtClean="0">
                <a:solidFill>
                  <a:srgbClr val="000000"/>
                </a:solidFill>
              </a:rPr>
              <a:t>soils.</a:t>
            </a:r>
          </a:p>
          <a:p>
            <a:pPr>
              <a:buClr>
                <a:srgbClr val="FFFF00"/>
              </a:buClr>
              <a:buSzPct val="200000"/>
              <a:buFont typeface="Arial" pitchFamily="34" charset="0"/>
              <a:buChar char="•"/>
            </a:pPr>
            <a:r>
              <a:rPr lang="en-US" sz="1600" i="1" dirty="0" smtClean="0">
                <a:solidFill>
                  <a:srgbClr val="000000"/>
                </a:solidFill>
              </a:rPr>
              <a:t>Application technology</a:t>
            </a:r>
            <a:r>
              <a:rPr lang="ru-RU" sz="1600" i="1" dirty="0" smtClean="0">
                <a:solidFill>
                  <a:srgbClr val="000000"/>
                </a:solidFill>
              </a:rPr>
              <a:t>: </a:t>
            </a:r>
          </a:p>
          <a:p>
            <a:pPr>
              <a:buClr>
                <a:srgbClr val="FFFF00"/>
              </a:buClr>
              <a:buSzPct val="200000"/>
              <a:buNone/>
            </a:pPr>
            <a:r>
              <a:rPr lang="en-US" sz="1600" dirty="0" smtClean="0">
                <a:solidFill>
                  <a:srgbClr val="000000"/>
                </a:solidFill>
              </a:rPr>
              <a:t>Crop residues treatment. Plants treatment by vegetation. </a:t>
            </a:r>
            <a:r>
              <a:rPr lang="en-US" sz="1600" dirty="0" err="1" smtClean="0">
                <a:solidFill>
                  <a:srgbClr val="000000"/>
                </a:solidFill>
              </a:rPr>
              <a:t>Presowing</a:t>
            </a:r>
            <a:r>
              <a:rPr lang="en-US" sz="1600" dirty="0" smtClean="0">
                <a:solidFill>
                  <a:srgbClr val="000000"/>
                </a:solidFill>
              </a:rPr>
              <a:t> treatment of seeds.</a:t>
            </a:r>
          </a:p>
          <a:p>
            <a:pPr>
              <a:buClr>
                <a:srgbClr val="FFFF00"/>
              </a:buClr>
              <a:buSzPct val="200000"/>
              <a:buFont typeface="Arial" pitchFamily="34" charset="0"/>
              <a:buChar char="•"/>
            </a:pPr>
            <a:r>
              <a:rPr lang="en-US" sz="1600" i="1" dirty="0" smtClean="0">
                <a:solidFill>
                  <a:srgbClr val="000000"/>
                </a:solidFill>
              </a:rPr>
              <a:t>Crop residues treatment </a:t>
            </a:r>
            <a:r>
              <a:rPr lang="ru-RU" sz="1600" i="1" dirty="0" smtClean="0">
                <a:solidFill>
                  <a:srgbClr val="000000"/>
                </a:solidFill>
              </a:rPr>
              <a:t>: </a:t>
            </a:r>
          </a:p>
          <a:p>
            <a:pPr>
              <a:buClr>
                <a:srgbClr val="FFFF00"/>
              </a:buClr>
              <a:buSzPct val="200000"/>
              <a:buNone/>
            </a:pPr>
            <a:r>
              <a:rPr lang="en-US" sz="1600" dirty="0" smtClean="0">
                <a:solidFill>
                  <a:srgbClr val="000000"/>
                </a:solidFill>
              </a:rPr>
              <a:t>Application rate is 2 L/ha. The application rate of the working solution is 200-300 l / ha. 1 treatment.</a:t>
            </a:r>
            <a:endParaRPr lang="ru-RU" sz="1600" dirty="0" smtClean="0">
              <a:solidFill>
                <a:srgbClr val="000000"/>
              </a:solidFill>
            </a:endParaRPr>
          </a:p>
          <a:p>
            <a:pPr>
              <a:buClr>
                <a:srgbClr val="FFFF00"/>
              </a:buClr>
              <a:buSzPct val="200000"/>
              <a:buFont typeface="Arial" pitchFamily="34" charset="0"/>
              <a:buChar char="•"/>
            </a:pPr>
            <a:r>
              <a:rPr lang="en-US" sz="1600" i="1" dirty="0" smtClean="0">
                <a:solidFill>
                  <a:srgbClr val="000000"/>
                </a:solidFill>
              </a:rPr>
              <a:t>Plants treatment by vegetation </a:t>
            </a:r>
            <a:r>
              <a:rPr lang="ru-RU" sz="1600" i="1" dirty="0" smtClean="0">
                <a:solidFill>
                  <a:srgbClr val="000000"/>
                </a:solidFill>
              </a:rPr>
              <a:t>: </a:t>
            </a:r>
          </a:p>
          <a:p>
            <a:pPr>
              <a:buClr>
                <a:srgbClr val="FFFF00"/>
              </a:buClr>
              <a:buSzPct val="200000"/>
              <a:buNone/>
            </a:pPr>
            <a:r>
              <a:rPr lang="en-US" sz="1600" dirty="0" smtClean="0">
                <a:solidFill>
                  <a:srgbClr val="000000"/>
                </a:solidFill>
              </a:rPr>
              <a:t>Application rate by growing season for spraying of grain, vegetable, technical</a:t>
            </a:r>
          </a:p>
          <a:p>
            <a:pPr>
              <a:buClr>
                <a:srgbClr val="FFFF00"/>
              </a:buClr>
              <a:buSzPct val="200000"/>
              <a:buNone/>
            </a:pPr>
            <a:r>
              <a:rPr lang="en-US" sz="1600" dirty="0" smtClean="0">
                <a:solidFill>
                  <a:srgbClr val="000000"/>
                </a:solidFill>
              </a:rPr>
              <a:t>cultures is 2 l/ha. The application rate of the working solution is 200-300 l/ha. 1-2 treatments</a:t>
            </a:r>
          </a:p>
          <a:p>
            <a:pPr>
              <a:buClr>
                <a:srgbClr val="FFFF00"/>
              </a:buClr>
              <a:buSzPct val="200000"/>
              <a:buNone/>
            </a:pPr>
            <a:r>
              <a:rPr lang="en-US" sz="1600" dirty="0" smtClean="0">
                <a:solidFill>
                  <a:srgbClr val="000000"/>
                </a:solidFill>
              </a:rPr>
              <a:t>during the growing season.</a:t>
            </a:r>
          </a:p>
          <a:p>
            <a:pPr>
              <a:buClr>
                <a:srgbClr val="FFFF00"/>
              </a:buClr>
              <a:buSzPct val="200000"/>
              <a:buFont typeface="Arial" pitchFamily="34" charset="0"/>
              <a:buChar char="•"/>
            </a:pPr>
            <a:r>
              <a:rPr lang="en-US" sz="1600" i="1" dirty="0" smtClean="0">
                <a:solidFill>
                  <a:srgbClr val="000000"/>
                </a:solidFill>
              </a:rPr>
              <a:t>Application rate for spraying of orchards, vineyards and berry gardens is 5 to 10 l / ha. The application rate of the working solution is 500-1000 l / ha. 5-10 treatments per season.</a:t>
            </a:r>
          </a:p>
          <a:p>
            <a:pPr>
              <a:buClr>
                <a:srgbClr val="FFFF00"/>
              </a:buClr>
              <a:buSzPct val="200000"/>
              <a:buFont typeface="Arial" pitchFamily="34" charset="0"/>
              <a:buChar char="•"/>
            </a:pPr>
            <a:r>
              <a:rPr lang="en-US" sz="1600" i="1" dirty="0" smtClean="0">
                <a:solidFill>
                  <a:srgbClr val="000000"/>
                </a:solidFill>
              </a:rPr>
              <a:t>Seeds treatment</a:t>
            </a:r>
            <a:r>
              <a:rPr lang="ru-RU" sz="1600" i="1" dirty="0" smtClean="0">
                <a:solidFill>
                  <a:srgbClr val="000000"/>
                </a:solidFill>
              </a:rPr>
              <a:t>– </a:t>
            </a:r>
            <a:r>
              <a:rPr lang="ru-RU" sz="1600" dirty="0" smtClean="0">
                <a:solidFill>
                  <a:srgbClr val="000000"/>
                </a:solidFill>
              </a:rPr>
              <a:t>2 </a:t>
            </a:r>
            <a:r>
              <a:rPr lang="en-US" sz="1600" dirty="0" smtClean="0">
                <a:solidFill>
                  <a:srgbClr val="000000"/>
                </a:solidFill>
              </a:rPr>
              <a:t>l per </a:t>
            </a:r>
            <a:r>
              <a:rPr lang="ru-RU" sz="1600" dirty="0" smtClean="0">
                <a:solidFill>
                  <a:srgbClr val="000000"/>
                </a:solidFill>
              </a:rPr>
              <a:t>1 </a:t>
            </a:r>
            <a:r>
              <a:rPr lang="en-US" sz="1600" dirty="0" smtClean="0">
                <a:solidFill>
                  <a:srgbClr val="000000"/>
                </a:solidFill>
              </a:rPr>
              <a:t>ton of seeds</a:t>
            </a:r>
            <a:r>
              <a:rPr lang="ru-RU" sz="1600" dirty="0" smtClean="0">
                <a:solidFill>
                  <a:srgbClr val="000000"/>
                </a:solidFill>
              </a:rPr>
              <a:t>. </a:t>
            </a:r>
            <a:endParaRPr lang="en-US" sz="1600" dirty="0" smtClean="0">
              <a:solidFill>
                <a:srgbClr val="000000"/>
              </a:solidFill>
            </a:endParaRPr>
          </a:p>
          <a:p>
            <a:pPr>
              <a:buClr>
                <a:srgbClr val="FFFF00"/>
              </a:buClr>
              <a:buSzPct val="200000"/>
              <a:buNone/>
            </a:pPr>
            <a:r>
              <a:rPr lang="en-US" sz="1600" dirty="0" smtClean="0">
                <a:solidFill>
                  <a:srgbClr val="000000"/>
                </a:solidFill>
              </a:rPr>
              <a:t>Expenses of working solution is not more than 1% from weight </a:t>
            </a:r>
          </a:p>
          <a:p>
            <a:pPr>
              <a:buClr>
                <a:srgbClr val="FFFF00"/>
              </a:buClr>
              <a:buSzPct val="200000"/>
              <a:buNone/>
            </a:pPr>
            <a:r>
              <a:rPr lang="en-US" sz="1600" dirty="0" smtClean="0">
                <a:solidFill>
                  <a:srgbClr val="000000"/>
                </a:solidFill>
              </a:rPr>
              <a:t>of seeds.</a:t>
            </a:r>
          </a:p>
          <a:p>
            <a:pPr>
              <a:buClr>
                <a:srgbClr val="FFFF00"/>
              </a:buClr>
              <a:buSzPct val="200000"/>
              <a:buNone/>
            </a:pPr>
            <a:endParaRPr lang="ru-RU" sz="2000" dirty="0" smtClean="0">
              <a:solidFill>
                <a:srgbClr val="000000"/>
              </a:solidFill>
            </a:endParaRPr>
          </a:p>
          <a:p>
            <a:pPr>
              <a:buClr>
                <a:srgbClr val="FFFF00"/>
              </a:buClr>
              <a:buSzPct val="200000"/>
              <a:buNone/>
            </a:pPr>
            <a:endParaRPr lang="ru-RU" sz="2400" dirty="0" smtClean="0">
              <a:solidFill>
                <a:srgbClr val="000000"/>
              </a:solidFill>
            </a:endParaRPr>
          </a:p>
          <a:p>
            <a:pPr>
              <a:buClr>
                <a:srgbClr val="FFFF00"/>
              </a:buClr>
              <a:buSzPct val="200000"/>
              <a:buNone/>
            </a:pPr>
            <a:endParaRPr lang="ru-RU" sz="2400" dirty="0">
              <a:solidFill>
                <a:srgbClr val="000000"/>
              </a:solidFill>
            </a:endParaRPr>
          </a:p>
        </p:txBody>
      </p:sp>
      <p:pic>
        <p:nvPicPr>
          <p:cNvPr id="8" name="Picture 2" descr="G:\LOGO\Колос\Логотип Аграрные биотехнологии.png"/>
          <p:cNvPicPr>
            <a:picLocks noChangeAspect="1" noChangeArrowheads="1"/>
          </p:cNvPicPr>
          <p:nvPr/>
        </p:nvPicPr>
        <p:blipFill>
          <a:blip r:embed="rId2" cstate="print"/>
          <a:srcRect/>
          <a:stretch>
            <a:fillRect/>
          </a:stretch>
        </p:blipFill>
        <p:spPr bwMode="auto">
          <a:xfrm>
            <a:off x="6500826" y="5072074"/>
            <a:ext cx="2643174" cy="2643173"/>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642910" y="0"/>
            <a:ext cx="7467600" cy="1143000"/>
          </a:xfrm>
          <a:prstGeom prst="rect">
            <a:avLst/>
          </a:prstGeom>
        </p:spPr>
        <p:txBody>
          <a:bodyPr vert="horz" lIns="45720" rIns="45720" anchor="ctr">
            <a:normAutofit/>
          </a:bodyPr>
          <a:lstStyle/>
          <a:p>
            <a:pPr lvl="0" algn="ctr">
              <a:spcBef>
                <a:spcPct val="0"/>
              </a:spcBef>
            </a:pPr>
            <a:r>
              <a:rPr lang="en-US" sz="4800" b="1"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latin typeface="+mj-lt"/>
                <a:ea typeface="+mj-ea"/>
                <a:cs typeface="+mj-cs"/>
              </a:rPr>
              <a:t>ECOVITAL</a:t>
            </a:r>
            <a:endParaRPr lang="ru-RU" sz="4800" b="1" dirty="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latin typeface="+mj-lt"/>
              <a:ea typeface="+mj-ea"/>
              <a:cs typeface="+mj-cs"/>
            </a:endParaRPr>
          </a:p>
        </p:txBody>
      </p:sp>
      <p:sp>
        <p:nvSpPr>
          <p:cNvPr id="7" name="Содержимое 2"/>
          <p:cNvSpPr>
            <a:spLocks noGrp="1"/>
          </p:cNvSpPr>
          <p:nvPr>
            <p:ph idx="1"/>
          </p:nvPr>
        </p:nvSpPr>
        <p:spPr>
          <a:xfrm>
            <a:off x="214282" y="928670"/>
            <a:ext cx="8929718" cy="5715016"/>
          </a:xfrm>
        </p:spPr>
        <p:txBody>
          <a:bodyPr>
            <a:noAutofit/>
          </a:bodyPr>
          <a:lstStyle/>
          <a:p>
            <a:pPr>
              <a:buClr>
                <a:srgbClr val="FFFF00"/>
              </a:buClr>
              <a:buSzPct val="200000"/>
              <a:buFont typeface="Arial" pitchFamily="34" charset="0"/>
              <a:buChar char="•"/>
            </a:pPr>
            <a:r>
              <a:rPr lang="en-US" sz="2000" i="1" dirty="0" smtClean="0">
                <a:solidFill>
                  <a:srgbClr val="000000"/>
                </a:solidFill>
              </a:rPr>
              <a:t>Application effect:</a:t>
            </a:r>
            <a:endParaRPr lang="ru-RU" sz="2000" i="1" dirty="0" smtClean="0">
              <a:solidFill>
                <a:srgbClr val="000000"/>
              </a:solidFill>
            </a:endParaRPr>
          </a:p>
          <a:p>
            <a:pPr>
              <a:buClr>
                <a:srgbClr val="FFFF00"/>
              </a:buClr>
              <a:buSzPct val="200000"/>
              <a:buNone/>
            </a:pPr>
            <a:r>
              <a:rPr lang="en-US" sz="2000" b="1" dirty="0" smtClean="0">
                <a:solidFill>
                  <a:srgbClr val="000000"/>
                </a:solidFill>
              </a:rPr>
              <a:t>ECOVITAL</a:t>
            </a:r>
            <a:r>
              <a:rPr lang="ru-RU" sz="2000" b="1" dirty="0" smtClean="0">
                <a:solidFill>
                  <a:srgbClr val="000000"/>
                </a:solidFill>
              </a:rPr>
              <a:t> </a:t>
            </a:r>
            <a:r>
              <a:rPr lang="en-US" sz="2000" dirty="0" smtClean="0">
                <a:solidFill>
                  <a:srgbClr val="000000"/>
                </a:solidFill>
              </a:rPr>
              <a:t>improves crop by 10-45% by improving the nitrogen and phosphorus nutrition of soybeans, has aftereffect, which is reflected in the improvement of structure and ecological condition of the soil due to the enrichment of nitrogen, phosphorus and other nutrients, the development of beneficial soil </a:t>
            </a:r>
            <a:r>
              <a:rPr lang="en-US" sz="2000" dirty="0" err="1" smtClean="0">
                <a:solidFill>
                  <a:srgbClr val="000000"/>
                </a:solidFill>
              </a:rPr>
              <a:t>microflora</a:t>
            </a:r>
            <a:r>
              <a:rPr lang="en-US" sz="2000" dirty="0" smtClean="0">
                <a:solidFill>
                  <a:srgbClr val="000000"/>
                </a:solidFill>
              </a:rPr>
              <a:t>. The preparation helps to stabilize the agro-ecosystems and improve soil fertility.</a:t>
            </a:r>
          </a:p>
          <a:p>
            <a:pPr>
              <a:buClr>
                <a:srgbClr val="FFFF00"/>
              </a:buClr>
              <a:buSzPct val="200000"/>
              <a:buFont typeface="Arial" pitchFamily="34" charset="0"/>
              <a:buChar char="•"/>
            </a:pPr>
            <a:r>
              <a:rPr lang="en-US" sz="2000" i="1" dirty="0" smtClean="0">
                <a:solidFill>
                  <a:srgbClr val="000000"/>
                </a:solidFill>
              </a:rPr>
              <a:t>Application technology</a:t>
            </a:r>
            <a:r>
              <a:rPr lang="ru-RU" sz="2000" i="1" dirty="0" smtClean="0">
                <a:solidFill>
                  <a:srgbClr val="000000"/>
                </a:solidFill>
              </a:rPr>
              <a:t>: </a:t>
            </a:r>
          </a:p>
          <a:p>
            <a:pPr>
              <a:buClr>
                <a:srgbClr val="FFFF00"/>
              </a:buClr>
              <a:buSzPct val="200000"/>
              <a:buNone/>
            </a:pPr>
            <a:r>
              <a:rPr lang="en-US" sz="2000" dirty="0" smtClean="0">
                <a:solidFill>
                  <a:srgbClr val="000000"/>
                </a:solidFill>
              </a:rPr>
              <a:t>The preparation is used for </a:t>
            </a:r>
            <a:r>
              <a:rPr lang="en-US" sz="2000" dirty="0" err="1" smtClean="0">
                <a:solidFill>
                  <a:srgbClr val="000000"/>
                </a:solidFill>
              </a:rPr>
              <a:t>presowing</a:t>
            </a:r>
            <a:r>
              <a:rPr lang="en-US" sz="2000" dirty="0" smtClean="0">
                <a:solidFill>
                  <a:srgbClr val="000000"/>
                </a:solidFill>
              </a:rPr>
              <a:t> treatment of seeds.</a:t>
            </a:r>
          </a:p>
          <a:p>
            <a:pPr>
              <a:buClr>
                <a:srgbClr val="FFFF00"/>
              </a:buClr>
              <a:buSzPct val="200000"/>
              <a:buFont typeface="Arial" pitchFamily="34" charset="0"/>
              <a:buChar char="•"/>
            </a:pPr>
            <a:r>
              <a:rPr lang="en-US" sz="2000" i="1" dirty="0" smtClean="0">
                <a:solidFill>
                  <a:srgbClr val="000000"/>
                </a:solidFill>
              </a:rPr>
              <a:t>Consumption rate:</a:t>
            </a:r>
          </a:p>
          <a:p>
            <a:pPr>
              <a:buClr>
                <a:srgbClr val="FFFF00"/>
              </a:buClr>
              <a:buSzPct val="200000"/>
              <a:buNone/>
            </a:pPr>
            <a:r>
              <a:rPr lang="ru-RU" sz="2000" dirty="0" smtClean="0">
                <a:solidFill>
                  <a:srgbClr val="000000"/>
                </a:solidFill>
              </a:rPr>
              <a:t>100 </a:t>
            </a:r>
            <a:r>
              <a:rPr lang="en-US" sz="2000" dirty="0" smtClean="0">
                <a:solidFill>
                  <a:srgbClr val="000000"/>
                </a:solidFill>
              </a:rPr>
              <a:t>ml</a:t>
            </a:r>
            <a:r>
              <a:rPr lang="ru-RU" sz="2000" dirty="0" smtClean="0">
                <a:solidFill>
                  <a:srgbClr val="000000"/>
                </a:solidFill>
              </a:rPr>
              <a:t> / </a:t>
            </a:r>
            <a:r>
              <a:rPr lang="en-US" sz="2000" dirty="0" smtClean="0">
                <a:solidFill>
                  <a:srgbClr val="000000"/>
                </a:solidFill>
              </a:rPr>
              <a:t>ha</a:t>
            </a:r>
            <a:r>
              <a:rPr lang="ru-RU" sz="2000" dirty="0" smtClean="0">
                <a:solidFill>
                  <a:srgbClr val="000000"/>
                </a:solidFill>
              </a:rPr>
              <a:t> </a:t>
            </a:r>
            <a:r>
              <a:rPr lang="en-US" sz="2000" dirty="0" smtClean="0">
                <a:solidFill>
                  <a:srgbClr val="000000"/>
                </a:solidFill>
              </a:rPr>
              <a:t>rate of seeds.</a:t>
            </a:r>
            <a:endParaRPr lang="ru-RU" sz="2000" dirty="0" smtClean="0">
              <a:solidFill>
                <a:srgbClr val="000000"/>
              </a:solidFill>
            </a:endParaRPr>
          </a:p>
          <a:p>
            <a:pPr>
              <a:buClr>
                <a:srgbClr val="FFFF00"/>
              </a:buClr>
              <a:buSzPct val="200000"/>
              <a:buFont typeface="Arial" pitchFamily="34" charset="0"/>
              <a:buChar char="•"/>
            </a:pPr>
            <a:r>
              <a:rPr lang="en-US" sz="2000" i="1" dirty="0" smtClean="0">
                <a:solidFill>
                  <a:srgbClr val="000000"/>
                </a:solidFill>
              </a:rPr>
              <a:t>Consumption of the working solution: not more than 1 liter per 100 kg of seed (maximum 1% from seeds weight).</a:t>
            </a:r>
            <a:endParaRPr lang="ru-RU" sz="2000" dirty="0" smtClean="0">
              <a:solidFill>
                <a:srgbClr val="000000"/>
              </a:solidFill>
            </a:endParaRPr>
          </a:p>
          <a:p>
            <a:pPr>
              <a:buClr>
                <a:srgbClr val="FFFF00"/>
              </a:buClr>
              <a:buSzPct val="200000"/>
              <a:buNone/>
            </a:pPr>
            <a:endParaRPr lang="ru-RU" sz="2000" dirty="0" smtClean="0">
              <a:solidFill>
                <a:srgbClr val="000000"/>
              </a:solidFill>
            </a:endParaRPr>
          </a:p>
          <a:p>
            <a:pPr>
              <a:buClr>
                <a:srgbClr val="FFFF00"/>
              </a:buClr>
              <a:buSzPct val="200000"/>
              <a:buNone/>
            </a:pPr>
            <a:endParaRPr lang="ru-RU" sz="2400" dirty="0" smtClean="0">
              <a:solidFill>
                <a:srgbClr val="000000"/>
              </a:solidFill>
            </a:endParaRPr>
          </a:p>
          <a:p>
            <a:pPr>
              <a:buClr>
                <a:srgbClr val="FFFF00"/>
              </a:buClr>
              <a:buSzPct val="200000"/>
              <a:buNone/>
            </a:pPr>
            <a:endParaRPr lang="ru-RU" sz="2400" dirty="0">
              <a:solidFill>
                <a:srgbClr val="000000"/>
              </a:solidFill>
            </a:endParaRPr>
          </a:p>
        </p:txBody>
      </p:sp>
      <p:pic>
        <p:nvPicPr>
          <p:cNvPr id="8" name="Picture 2" descr="G:\LOGO\Колос\Логотип Аграрные биотехнологии.png"/>
          <p:cNvPicPr>
            <a:picLocks noChangeAspect="1" noChangeArrowheads="1"/>
          </p:cNvPicPr>
          <p:nvPr/>
        </p:nvPicPr>
        <p:blipFill>
          <a:blip r:embed="rId2" cstate="print"/>
          <a:srcRect/>
          <a:stretch>
            <a:fillRect/>
          </a:stretch>
        </p:blipFill>
        <p:spPr bwMode="auto">
          <a:xfrm>
            <a:off x="6500826" y="5072074"/>
            <a:ext cx="2643174" cy="2643173"/>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1428736"/>
            <a:ext cx="8572560" cy="4525963"/>
          </a:xfrm>
        </p:spPr>
        <p:txBody>
          <a:bodyPr>
            <a:normAutofit lnSpcReduction="10000"/>
          </a:bodyPr>
          <a:lstStyle/>
          <a:p>
            <a:pPr>
              <a:lnSpc>
                <a:spcPct val="120000"/>
              </a:lnSpc>
              <a:buClr>
                <a:srgbClr val="FFFF00"/>
              </a:buClr>
              <a:buSzPct val="200000"/>
              <a:buNone/>
            </a:pPr>
            <a:r>
              <a:rPr lang="en-US" sz="2000" b="1" dirty="0" smtClean="0">
                <a:solidFill>
                  <a:srgbClr val="000000"/>
                </a:solidFill>
              </a:rPr>
              <a:t>	a </a:t>
            </a:r>
            <a:r>
              <a:rPr lang="en-US" sz="2000" b="1" dirty="0" smtClean="0">
                <a:solidFill>
                  <a:srgbClr val="000000"/>
                </a:solidFill>
              </a:rPr>
              <a:t>substantial increase in the harvest; </a:t>
            </a:r>
            <a:br>
              <a:rPr lang="en-US" sz="2000" b="1" dirty="0" smtClean="0">
                <a:solidFill>
                  <a:srgbClr val="000000"/>
                </a:solidFill>
              </a:rPr>
            </a:br>
            <a:r>
              <a:rPr lang="en-US" sz="2000" b="1" dirty="0" smtClean="0">
                <a:solidFill>
                  <a:srgbClr val="000000"/>
                </a:solidFill>
              </a:rPr>
              <a:t>improving drought tolerance of crops; </a:t>
            </a:r>
            <a:br>
              <a:rPr lang="en-US" sz="2000" b="1" dirty="0" smtClean="0">
                <a:solidFill>
                  <a:srgbClr val="000000"/>
                </a:solidFill>
              </a:rPr>
            </a:br>
            <a:r>
              <a:rPr lang="en-US" sz="2000" b="1" dirty="0" smtClean="0">
                <a:solidFill>
                  <a:srgbClr val="000000"/>
                </a:solidFill>
              </a:rPr>
              <a:t>increase winter hardiness; </a:t>
            </a:r>
            <a:br>
              <a:rPr lang="en-US" sz="2000" b="1" dirty="0" smtClean="0">
                <a:solidFill>
                  <a:srgbClr val="000000"/>
                </a:solidFill>
              </a:rPr>
            </a:br>
            <a:r>
              <a:rPr lang="en-US" sz="2000" b="1" dirty="0" smtClean="0">
                <a:solidFill>
                  <a:srgbClr val="000000"/>
                </a:solidFill>
              </a:rPr>
              <a:t>improving the efficiency of fertilizer application; </a:t>
            </a:r>
            <a:br>
              <a:rPr lang="en-US" sz="2000" b="1" dirty="0" smtClean="0">
                <a:solidFill>
                  <a:srgbClr val="000000"/>
                </a:solidFill>
              </a:rPr>
            </a:br>
            <a:r>
              <a:rPr lang="en-US" sz="2000" b="1" dirty="0" smtClean="0">
                <a:solidFill>
                  <a:srgbClr val="000000"/>
                </a:solidFill>
              </a:rPr>
              <a:t>positive effect on the biological activity of the soil; </a:t>
            </a:r>
            <a:br>
              <a:rPr lang="en-US" sz="2000" b="1" dirty="0" smtClean="0">
                <a:solidFill>
                  <a:srgbClr val="000000"/>
                </a:solidFill>
              </a:rPr>
            </a:br>
            <a:r>
              <a:rPr lang="en-US" sz="2000" b="1" dirty="0" smtClean="0">
                <a:solidFill>
                  <a:srgbClr val="000000"/>
                </a:solidFill>
              </a:rPr>
              <a:t>improvement of agrochemical soil characteristics; </a:t>
            </a:r>
            <a:br>
              <a:rPr lang="en-US" sz="2000" b="1" dirty="0" smtClean="0">
                <a:solidFill>
                  <a:srgbClr val="000000"/>
                </a:solidFill>
              </a:rPr>
            </a:br>
            <a:r>
              <a:rPr lang="en-US" sz="2000" b="1" dirty="0" smtClean="0">
                <a:solidFill>
                  <a:srgbClr val="000000"/>
                </a:solidFill>
              </a:rPr>
              <a:t>improvement of product quality; </a:t>
            </a:r>
            <a:br>
              <a:rPr lang="en-US" sz="2000" b="1" dirty="0" smtClean="0">
                <a:solidFill>
                  <a:srgbClr val="000000"/>
                </a:solidFill>
              </a:rPr>
            </a:br>
            <a:r>
              <a:rPr lang="en-US" sz="2000" b="1" dirty="0" smtClean="0">
                <a:solidFill>
                  <a:srgbClr val="000000"/>
                </a:solidFill>
              </a:rPr>
              <a:t>reduction in the cost of plant protection chemicals; </a:t>
            </a:r>
            <a:br>
              <a:rPr lang="en-US" sz="2000" b="1" dirty="0" smtClean="0">
                <a:solidFill>
                  <a:srgbClr val="000000"/>
                </a:solidFill>
              </a:rPr>
            </a:br>
            <a:r>
              <a:rPr lang="en-US" sz="2000" b="1" dirty="0" smtClean="0">
                <a:solidFill>
                  <a:srgbClr val="000000"/>
                </a:solidFill>
              </a:rPr>
              <a:t>positive impact on the development of plants in the following crop rotation; </a:t>
            </a:r>
            <a:br>
              <a:rPr lang="en-US" sz="2000" b="1" dirty="0" smtClean="0">
                <a:solidFill>
                  <a:srgbClr val="000000"/>
                </a:solidFill>
              </a:rPr>
            </a:br>
            <a:r>
              <a:rPr lang="en-US" sz="2000" b="1" dirty="0" smtClean="0">
                <a:solidFill>
                  <a:srgbClr val="000000"/>
                </a:solidFill>
              </a:rPr>
              <a:t>making preparations do not require additional costs (can be combined with the etchant), and in making on vegetation (together with the possible introduction of fungicides, pesticides).</a:t>
            </a:r>
            <a:endParaRPr lang="ru-RU" b="1" dirty="0" smtClean="0">
              <a:solidFill>
                <a:srgbClr val="000000"/>
              </a:solidFill>
              <a:latin typeface="Franklin Gothic Medium" pitchFamily="34" charset="0"/>
            </a:endParaRPr>
          </a:p>
        </p:txBody>
      </p:sp>
      <p:sp>
        <p:nvSpPr>
          <p:cNvPr id="5" name="Заголовок 1"/>
          <p:cNvSpPr>
            <a:spLocks noGrp="1"/>
          </p:cNvSpPr>
          <p:nvPr>
            <p:ph type="title"/>
          </p:nvPr>
        </p:nvSpPr>
        <p:spPr>
          <a:xfrm>
            <a:off x="500034" y="285728"/>
            <a:ext cx="8429684" cy="1143000"/>
          </a:xfrm>
        </p:spPr>
        <p:txBody>
          <a:bodyPr>
            <a:noAutofit/>
          </a:bodyPr>
          <a:lstStyle/>
          <a:p>
            <a:pPr algn="ctr"/>
            <a:r>
              <a:rPr lang="ru-RU" sz="4000" b="1" dirty="0" smtClean="0">
                <a:ln w="900" cmpd="sng">
                  <a:solidFill>
                    <a:schemeClr val="accent1">
                      <a:satMod val="190000"/>
                      <a:alpha val="55000"/>
                    </a:schemeClr>
                  </a:solidFill>
                  <a:prstDash val="solid"/>
                </a:ln>
                <a:solidFill>
                  <a:srgbClr val="9A9600"/>
                </a:solidFill>
                <a:effectLst>
                  <a:innerShdw blurRad="101600" dist="76200" dir="5400000">
                    <a:schemeClr val="accent1">
                      <a:satMod val="190000"/>
                      <a:tint val="100000"/>
                      <a:alpha val="74000"/>
                    </a:schemeClr>
                  </a:innerShdw>
                </a:effectLst>
              </a:rPr>
              <a:t> </a:t>
            </a:r>
            <a:r>
              <a:rPr lang="en-US" sz="3600" b="1" dirty="0" smtClean="0">
                <a:solidFill>
                  <a:srgbClr val="9A9600"/>
                </a:solidFill>
              </a:rPr>
              <a:t>BENEFITS APPLICATIONS BIO DRUGS</a:t>
            </a:r>
            <a:endParaRPr lang="ru-RU" sz="3600" b="1" dirty="0" smtClean="0">
              <a:ln w="900" cmpd="sng">
                <a:solidFill>
                  <a:schemeClr val="accent1">
                    <a:satMod val="190000"/>
                    <a:alpha val="55000"/>
                  </a:schemeClr>
                </a:solidFill>
                <a:prstDash val="solid"/>
              </a:ln>
              <a:solidFill>
                <a:srgbClr val="9A9600"/>
              </a:solidFill>
              <a:effectLst>
                <a:innerShdw blurRad="101600" dist="76200" dir="5400000">
                  <a:schemeClr val="accent1">
                    <a:satMod val="190000"/>
                    <a:tint val="100000"/>
                    <a:alpha val="74000"/>
                  </a:schemeClr>
                </a:innerShdw>
              </a:effectLst>
            </a:endParaRPr>
          </a:p>
        </p:txBody>
      </p:sp>
      <p:pic>
        <p:nvPicPr>
          <p:cNvPr id="7" name="Picture 2" descr="G:\LOGO\Колос\Логотип Аграрные биотехнологии.png"/>
          <p:cNvPicPr>
            <a:picLocks noChangeAspect="1" noChangeArrowheads="1"/>
          </p:cNvPicPr>
          <p:nvPr/>
        </p:nvPicPr>
        <p:blipFill>
          <a:blip r:embed="rId2" cstate="print"/>
          <a:srcRect/>
          <a:stretch>
            <a:fillRect/>
          </a:stretch>
        </p:blipFill>
        <p:spPr bwMode="auto">
          <a:xfrm>
            <a:off x="6500826" y="5072074"/>
            <a:ext cx="2643174" cy="2643173"/>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642910" y="357166"/>
            <a:ext cx="7467600" cy="1143000"/>
          </a:xfrm>
          <a:prstGeom prst="rect">
            <a:avLst/>
          </a:prstGeom>
        </p:spPr>
        <p:txBody>
          <a:bodyPr vert="horz" lIns="45720" rIns="45720" anchor="ctr">
            <a:normAutofit fontScale="85000" lnSpcReduction="20000"/>
          </a:bodyPr>
          <a:lstStyle/>
          <a:p>
            <a:pPr lvl="0" algn="ctr">
              <a:spcBef>
                <a:spcPct val="0"/>
              </a:spcBef>
            </a:pPr>
            <a:r>
              <a:rPr lang="en-US" sz="4800" b="1"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latin typeface="+mj-lt"/>
                <a:ea typeface="+mj-ea"/>
                <a:cs typeface="+mj-cs"/>
              </a:rPr>
              <a:t>Will make the nature more effective</a:t>
            </a:r>
            <a:r>
              <a:rPr lang="ru-RU" sz="4800" b="1"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latin typeface="+mj-lt"/>
                <a:ea typeface="+mj-ea"/>
                <a:cs typeface="+mj-cs"/>
              </a:rPr>
              <a:t>!</a:t>
            </a:r>
          </a:p>
        </p:txBody>
      </p:sp>
      <p:pic>
        <p:nvPicPr>
          <p:cNvPr id="8" name="Picture 2" descr="G:\LOGO\Колос\Логотип Аграрные биотехнологии.png"/>
          <p:cNvPicPr>
            <a:picLocks noChangeAspect="1" noChangeArrowheads="1"/>
          </p:cNvPicPr>
          <p:nvPr/>
        </p:nvPicPr>
        <p:blipFill>
          <a:blip r:embed="rId2" cstate="print"/>
          <a:srcRect/>
          <a:stretch>
            <a:fillRect/>
          </a:stretch>
        </p:blipFill>
        <p:spPr bwMode="auto">
          <a:xfrm>
            <a:off x="6500826" y="5072074"/>
            <a:ext cx="2643174" cy="2643173"/>
          </a:xfrm>
          <a:prstGeom prst="rect">
            <a:avLst/>
          </a:prstGeom>
          <a:noFill/>
        </p:spPr>
      </p:pic>
      <p:pic>
        <p:nvPicPr>
          <p:cNvPr id="2050" name="Picture 2" descr="G:\LOGO\Фото\Корзина-с-овощами.png"/>
          <p:cNvPicPr>
            <a:picLocks noChangeAspect="1" noChangeArrowheads="1"/>
          </p:cNvPicPr>
          <p:nvPr/>
        </p:nvPicPr>
        <p:blipFill>
          <a:blip r:embed="rId3" cstate="print"/>
          <a:srcRect/>
          <a:stretch>
            <a:fillRect/>
          </a:stretch>
        </p:blipFill>
        <p:spPr bwMode="auto">
          <a:xfrm>
            <a:off x="1357290" y="1071546"/>
            <a:ext cx="5993737" cy="5294322"/>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642910" y="357166"/>
            <a:ext cx="7467600" cy="1143000"/>
          </a:xfrm>
          <a:prstGeom prst="rect">
            <a:avLst/>
          </a:prstGeom>
        </p:spPr>
        <p:txBody>
          <a:bodyPr vert="horz" lIns="45720" rIns="45720" anchor="ctr">
            <a:normAutofit/>
          </a:bodyPr>
          <a:lstStyle/>
          <a:p>
            <a:pPr lvl="0" algn="ctr">
              <a:spcBef>
                <a:spcPct val="0"/>
              </a:spcBef>
            </a:pPr>
            <a:r>
              <a:rPr lang="en-US" sz="4800" b="1" dirty="0" smtClean="0">
                <a:solidFill>
                  <a:srgbClr val="9A9600"/>
                </a:solidFill>
              </a:rPr>
              <a:t>CONTACTS</a:t>
            </a:r>
            <a:endParaRPr lang="ru-RU" sz="4800" b="1" dirty="0">
              <a:ln w="900" cmpd="sng">
                <a:solidFill>
                  <a:schemeClr val="accent1">
                    <a:satMod val="190000"/>
                    <a:alpha val="55000"/>
                  </a:schemeClr>
                </a:solidFill>
                <a:prstDash val="solid"/>
              </a:ln>
              <a:solidFill>
                <a:srgbClr val="9A9600"/>
              </a:solidFill>
              <a:effectLst>
                <a:innerShdw blurRad="101600" dist="76200" dir="5400000">
                  <a:schemeClr val="accent1">
                    <a:satMod val="190000"/>
                    <a:tint val="100000"/>
                    <a:alpha val="74000"/>
                  </a:schemeClr>
                </a:innerShdw>
              </a:effectLst>
              <a:latin typeface="+mj-lt"/>
              <a:ea typeface="+mj-ea"/>
              <a:cs typeface="+mj-cs"/>
            </a:endParaRPr>
          </a:p>
        </p:txBody>
      </p:sp>
      <p:sp>
        <p:nvSpPr>
          <p:cNvPr id="7" name="Содержимое 2"/>
          <p:cNvSpPr>
            <a:spLocks noGrp="1"/>
          </p:cNvSpPr>
          <p:nvPr>
            <p:ph idx="1"/>
          </p:nvPr>
        </p:nvSpPr>
        <p:spPr>
          <a:xfrm>
            <a:off x="214282" y="1643050"/>
            <a:ext cx="8715436" cy="3643338"/>
          </a:xfrm>
        </p:spPr>
        <p:txBody>
          <a:bodyPr>
            <a:noAutofit/>
          </a:bodyPr>
          <a:lstStyle/>
          <a:p>
            <a:pPr>
              <a:buClr>
                <a:srgbClr val="FFFF00"/>
              </a:buClr>
              <a:buSzPct val="200000"/>
              <a:buNone/>
            </a:pPr>
            <a:endParaRPr lang="ru-RU" sz="2000" dirty="0" smtClean="0">
              <a:solidFill>
                <a:srgbClr val="000000"/>
              </a:solidFill>
            </a:endParaRPr>
          </a:p>
          <a:p>
            <a:pPr>
              <a:buClr>
                <a:srgbClr val="FFFF00"/>
              </a:buClr>
              <a:buSzPct val="200000"/>
              <a:buNone/>
            </a:pPr>
            <a:endParaRPr lang="ru-RU" sz="2000" dirty="0" smtClean="0">
              <a:solidFill>
                <a:srgbClr val="000000"/>
              </a:solidFill>
            </a:endParaRPr>
          </a:p>
          <a:p>
            <a:pPr>
              <a:buClr>
                <a:srgbClr val="FFFF00"/>
              </a:buClr>
              <a:buSzPct val="200000"/>
              <a:buNone/>
            </a:pPr>
            <a:endParaRPr lang="ru-RU" sz="2400" dirty="0" smtClean="0">
              <a:solidFill>
                <a:srgbClr val="000000"/>
              </a:solidFill>
            </a:endParaRPr>
          </a:p>
          <a:p>
            <a:pPr>
              <a:buClr>
                <a:srgbClr val="FFFF00"/>
              </a:buClr>
              <a:buSzPct val="200000"/>
              <a:buNone/>
            </a:pPr>
            <a:endParaRPr lang="ru-RU" sz="2400" dirty="0" smtClean="0">
              <a:solidFill>
                <a:srgbClr val="000000"/>
              </a:solidFill>
            </a:endParaRPr>
          </a:p>
          <a:p>
            <a:pPr>
              <a:buClr>
                <a:srgbClr val="FFFF00"/>
              </a:buClr>
              <a:buSzPct val="200000"/>
              <a:buNone/>
            </a:pPr>
            <a:endParaRPr lang="ru-RU" sz="2400" dirty="0" smtClean="0">
              <a:solidFill>
                <a:srgbClr val="000000"/>
              </a:solidFill>
            </a:endParaRPr>
          </a:p>
          <a:p>
            <a:pPr>
              <a:buClr>
                <a:srgbClr val="FFFF00"/>
              </a:buClr>
              <a:buSzPct val="200000"/>
              <a:buNone/>
            </a:pPr>
            <a:endParaRPr lang="ru-RU" sz="2400" dirty="0" smtClean="0">
              <a:solidFill>
                <a:srgbClr val="000000"/>
              </a:solidFill>
            </a:endParaRPr>
          </a:p>
          <a:p>
            <a:pPr>
              <a:buClr>
                <a:srgbClr val="FFFF00"/>
              </a:buClr>
              <a:buSzPct val="200000"/>
              <a:buNone/>
            </a:pPr>
            <a:endParaRPr lang="ru-RU" sz="2400" dirty="0" smtClean="0">
              <a:solidFill>
                <a:srgbClr val="000000"/>
              </a:solidFill>
            </a:endParaRPr>
          </a:p>
          <a:p>
            <a:pPr>
              <a:buClr>
                <a:srgbClr val="FFFF00"/>
              </a:buClr>
              <a:buSzPct val="200000"/>
              <a:buNone/>
            </a:pPr>
            <a:endParaRPr lang="ru-RU" sz="2400" dirty="0">
              <a:solidFill>
                <a:srgbClr val="000000"/>
              </a:solidFill>
            </a:endParaRPr>
          </a:p>
        </p:txBody>
      </p:sp>
      <p:pic>
        <p:nvPicPr>
          <p:cNvPr id="8" name="Picture 2" descr="G:\LOGO\Колос\Логотип Аграрные биотехнологии.png"/>
          <p:cNvPicPr>
            <a:picLocks noChangeAspect="1" noChangeArrowheads="1"/>
          </p:cNvPicPr>
          <p:nvPr/>
        </p:nvPicPr>
        <p:blipFill>
          <a:blip r:embed="rId2" cstate="print"/>
          <a:srcRect/>
          <a:stretch>
            <a:fillRect/>
          </a:stretch>
        </p:blipFill>
        <p:spPr bwMode="auto">
          <a:xfrm>
            <a:off x="6500826" y="5072074"/>
            <a:ext cx="2643174" cy="2643173"/>
          </a:xfrm>
          <a:prstGeom prst="rect">
            <a:avLst/>
          </a:prstGeom>
          <a:noFill/>
        </p:spPr>
      </p:pic>
      <p:sp>
        <p:nvSpPr>
          <p:cNvPr id="5" name="Прямоугольник 4"/>
          <p:cNvSpPr/>
          <p:nvPr/>
        </p:nvSpPr>
        <p:spPr>
          <a:xfrm>
            <a:off x="539552" y="1628800"/>
            <a:ext cx="8208912" cy="2585323"/>
          </a:xfrm>
          <a:prstGeom prst="rect">
            <a:avLst/>
          </a:prstGeom>
        </p:spPr>
        <p:txBody>
          <a:bodyPr wrap="square">
            <a:spAutoFit/>
          </a:bodyPr>
          <a:lstStyle/>
          <a:p>
            <a:pPr>
              <a:buNone/>
            </a:pPr>
            <a:r>
              <a:rPr lang="en-US" b="1" dirty="0" smtClean="0">
                <a:solidFill>
                  <a:srgbClr val="000000"/>
                </a:solidFill>
              </a:rPr>
              <a:t>Limited Liability Company </a:t>
            </a:r>
            <a:br>
              <a:rPr lang="en-US" b="1" dirty="0" smtClean="0">
                <a:solidFill>
                  <a:srgbClr val="000000"/>
                </a:solidFill>
              </a:rPr>
            </a:br>
            <a:r>
              <a:rPr lang="en-US" b="1" dirty="0" smtClean="0">
                <a:solidFill>
                  <a:srgbClr val="000000"/>
                </a:solidFill>
              </a:rPr>
              <a:t>"Agricultural B</a:t>
            </a:r>
            <a:r>
              <a:rPr lang="uk-UA" b="1" dirty="0" smtClean="0">
                <a:solidFill>
                  <a:srgbClr val="000000"/>
                </a:solidFill>
              </a:rPr>
              <a:t>І</a:t>
            </a:r>
            <a:r>
              <a:rPr lang="en-US" b="1" dirty="0" smtClean="0">
                <a:solidFill>
                  <a:srgbClr val="000000"/>
                </a:solidFill>
              </a:rPr>
              <a:t>OTEHNOLGII" </a:t>
            </a:r>
            <a:br>
              <a:rPr lang="en-US" b="1" dirty="0" smtClean="0">
                <a:solidFill>
                  <a:srgbClr val="000000"/>
                </a:solidFill>
              </a:rPr>
            </a:br>
            <a:r>
              <a:rPr lang="en-US" dirty="0" smtClean="0">
                <a:solidFill>
                  <a:srgbClr val="000000"/>
                </a:solidFill>
              </a:rPr>
              <a:t>Ukraine, 61140, Kharkov, </a:t>
            </a:r>
            <a:r>
              <a:rPr lang="en-US" dirty="0" err="1" smtClean="0">
                <a:solidFill>
                  <a:srgbClr val="000000"/>
                </a:solidFill>
              </a:rPr>
              <a:t>ul</a:t>
            </a:r>
            <a:r>
              <a:rPr lang="en-US" dirty="0" smtClean="0">
                <a:solidFill>
                  <a:srgbClr val="000000"/>
                </a:solidFill>
              </a:rPr>
              <a:t>. </a:t>
            </a:r>
            <a:r>
              <a:rPr lang="en-US" dirty="0" err="1" smtClean="0">
                <a:solidFill>
                  <a:srgbClr val="000000"/>
                </a:solidFill>
              </a:rPr>
              <a:t>Chuguevska</a:t>
            </a:r>
            <a:r>
              <a:rPr lang="en-US" dirty="0" smtClean="0">
                <a:solidFill>
                  <a:srgbClr val="000000"/>
                </a:solidFill>
              </a:rPr>
              <a:t>, 56 </a:t>
            </a:r>
            <a:br>
              <a:rPr lang="en-US" dirty="0" smtClean="0">
                <a:solidFill>
                  <a:srgbClr val="000000"/>
                </a:solidFill>
              </a:rPr>
            </a:br>
            <a:r>
              <a:rPr lang="en-US" dirty="0" smtClean="0">
                <a:solidFill>
                  <a:srgbClr val="000000"/>
                </a:solidFill>
              </a:rPr>
              <a:t>Tel. / Fax:</a:t>
            </a:r>
            <a:r>
              <a:rPr lang="uk-UA" dirty="0" smtClean="0">
                <a:solidFill>
                  <a:srgbClr val="000000"/>
                </a:solidFill>
              </a:rPr>
              <a:t> </a:t>
            </a:r>
            <a:r>
              <a:rPr lang="uk-UA" dirty="0" smtClean="0">
                <a:solidFill>
                  <a:srgbClr val="000000"/>
                </a:solidFill>
              </a:rPr>
              <a:t>+ 38 (057) 706-17-56</a:t>
            </a:r>
          </a:p>
          <a:p>
            <a:pPr>
              <a:buClr>
                <a:srgbClr val="FFFF00"/>
              </a:buClr>
              <a:buSzPct val="200000"/>
              <a:buNone/>
            </a:pPr>
            <a:r>
              <a:rPr lang="ru-RU" dirty="0" smtClean="0">
                <a:solidFill>
                  <a:srgbClr val="000000"/>
                </a:solidFill>
              </a:rPr>
              <a:t>Те</a:t>
            </a:r>
            <a:r>
              <a:rPr lang="en-US" dirty="0" smtClean="0">
                <a:solidFill>
                  <a:srgbClr val="000000"/>
                </a:solidFill>
              </a:rPr>
              <a:t>l</a:t>
            </a:r>
            <a:r>
              <a:rPr lang="ru-RU" dirty="0" smtClean="0">
                <a:solidFill>
                  <a:srgbClr val="000000"/>
                </a:solidFill>
              </a:rPr>
              <a:t>. </a:t>
            </a:r>
            <a:r>
              <a:rPr lang="ru-RU" dirty="0" smtClean="0">
                <a:solidFill>
                  <a:srgbClr val="000000"/>
                </a:solidFill>
              </a:rPr>
              <a:t>050 3837403</a:t>
            </a:r>
            <a:endParaRPr lang="uk-UA" dirty="0" smtClean="0"/>
          </a:p>
          <a:p>
            <a:pPr>
              <a:buClr>
                <a:srgbClr val="FFFF00"/>
              </a:buClr>
              <a:buSzPct val="200000"/>
              <a:buNone/>
            </a:pPr>
            <a:r>
              <a:rPr lang="en-US" dirty="0" smtClean="0">
                <a:solidFill>
                  <a:srgbClr val="002060"/>
                </a:solidFill>
              </a:rPr>
              <a:t>E-mail: </a:t>
            </a:r>
            <a:r>
              <a:rPr lang="en-US" u="sng" dirty="0" smtClean="0">
                <a:solidFill>
                  <a:srgbClr val="002060"/>
                </a:solidFill>
              </a:rPr>
              <a:t>biopreparat@mail.ru</a:t>
            </a:r>
          </a:p>
          <a:p>
            <a:pPr>
              <a:buClr>
                <a:srgbClr val="FFFF00"/>
              </a:buClr>
              <a:buSzPct val="200000"/>
              <a:buNone/>
            </a:pPr>
            <a:r>
              <a:rPr lang="en-US" u="sng" dirty="0" smtClean="0">
                <a:solidFill>
                  <a:srgbClr val="002060"/>
                </a:solidFill>
              </a:rPr>
              <a:t>agro.biotechnology@hotmail.com</a:t>
            </a:r>
            <a:endParaRPr lang="ru-RU" u="sng" dirty="0" smtClean="0">
              <a:solidFill>
                <a:srgbClr val="002060"/>
              </a:solidFill>
            </a:endParaRPr>
          </a:p>
          <a:p>
            <a:pPr>
              <a:buClr>
                <a:srgbClr val="FFFF00"/>
              </a:buClr>
              <a:buSzPct val="200000"/>
              <a:buNone/>
            </a:pPr>
            <a:endParaRPr lang="en-US" u="sng" dirty="0" smtClean="0">
              <a:solidFill>
                <a:srgbClr val="002060"/>
              </a:solidFill>
            </a:endParaRPr>
          </a:p>
          <a:p>
            <a:pPr>
              <a:buClr>
                <a:srgbClr val="FFFF00"/>
              </a:buClr>
              <a:buSzPct val="200000"/>
              <a:buNone/>
            </a:pPr>
            <a:r>
              <a:rPr lang="en-US" u="sng" dirty="0" smtClean="0">
                <a:solidFill>
                  <a:srgbClr val="002060"/>
                </a:solidFill>
              </a:rPr>
              <a:t>www</a:t>
            </a:r>
            <a:r>
              <a:rPr lang="ru-RU" u="sng" dirty="0" smtClean="0">
                <a:solidFill>
                  <a:srgbClr val="002060"/>
                </a:solidFill>
              </a:rPr>
              <a:t>.</a:t>
            </a:r>
            <a:r>
              <a:rPr lang="en-US" u="sng" dirty="0" smtClean="0">
                <a:solidFill>
                  <a:srgbClr val="002060"/>
                </a:solidFill>
              </a:rPr>
              <a:t>agro</a:t>
            </a:r>
            <a:r>
              <a:rPr lang="ru-RU" u="sng" dirty="0" smtClean="0">
                <a:solidFill>
                  <a:srgbClr val="002060"/>
                </a:solidFill>
              </a:rPr>
              <a:t>-</a:t>
            </a:r>
            <a:r>
              <a:rPr lang="en-US" u="sng" dirty="0" smtClean="0">
                <a:solidFill>
                  <a:srgbClr val="002060"/>
                </a:solidFill>
              </a:rPr>
              <a:t>biotechnology</a:t>
            </a:r>
            <a:r>
              <a:rPr lang="ru-RU" u="sng" dirty="0" smtClean="0">
                <a:solidFill>
                  <a:srgbClr val="002060"/>
                </a:solidFill>
              </a:rPr>
              <a:t>.</a:t>
            </a:r>
            <a:r>
              <a:rPr lang="en-US" u="sng" dirty="0" smtClean="0">
                <a:solidFill>
                  <a:srgbClr val="002060"/>
                </a:solidFill>
              </a:rPr>
              <a:t>com</a:t>
            </a:r>
            <a:r>
              <a:rPr lang="ru-RU" u="sng" dirty="0" smtClean="0">
                <a:solidFill>
                  <a:srgbClr val="002060"/>
                </a:solidFill>
              </a:rPr>
              <a:t>.</a:t>
            </a:r>
            <a:r>
              <a:rPr lang="en-US" u="sng" dirty="0" err="1" smtClean="0">
                <a:solidFill>
                  <a:srgbClr val="002060"/>
                </a:solidFill>
              </a:rPr>
              <a:t>ua</a:t>
            </a:r>
            <a:r>
              <a:rPr lang="ru-RU" u="sng" dirty="0" smtClean="0">
                <a:solidFill>
                  <a:srgbClr val="002060"/>
                </a:solidFill>
              </a:rPr>
              <a:t> </a:t>
            </a:r>
            <a:endParaRPr lang="uk-U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857224" y="1357298"/>
            <a:ext cx="7467600" cy="2714644"/>
          </a:xfrm>
          <a:prstGeom prst="rect">
            <a:avLst/>
          </a:prstGeom>
        </p:spPr>
        <p:txBody>
          <a:bodyPr vert="horz" lIns="45720" rIns="45720" anchor="ctr">
            <a:normAutofit/>
          </a:bodyPr>
          <a:lstStyle/>
          <a:p>
            <a:pPr lvl="0" algn="ctr">
              <a:spcBef>
                <a:spcPct val="0"/>
              </a:spcBef>
            </a:pPr>
            <a:r>
              <a:rPr lang="en-US" sz="4800" b="1"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latin typeface="+mj-lt"/>
                <a:ea typeface="+mj-ea"/>
                <a:cs typeface="+mj-cs"/>
              </a:rPr>
              <a:t>THANK YOU </a:t>
            </a:r>
            <a:br>
              <a:rPr lang="en-US" sz="4800" b="1"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latin typeface="+mj-lt"/>
                <a:ea typeface="+mj-ea"/>
                <a:cs typeface="+mj-cs"/>
              </a:rPr>
            </a:br>
            <a:r>
              <a:rPr lang="en-US" sz="4800" b="1"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latin typeface="+mj-lt"/>
                <a:ea typeface="+mj-ea"/>
                <a:cs typeface="+mj-cs"/>
              </a:rPr>
              <a:t>FOR YOUR ATTENTION</a:t>
            </a:r>
            <a:r>
              <a:rPr lang="ru-RU" sz="4800" b="1"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latin typeface="+mj-lt"/>
                <a:ea typeface="+mj-ea"/>
                <a:cs typeface="+mj-cs"/>
              </a:rPr>
              <a:t>! </a:t>
            </a:r>
            <a:endParaRPr lang="ru-RU" sz="4800" b="1" dirty="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latin typeface="+mj-lt"/>
              <a:ea typeface="+mj-ea"/>
              <a:cs typeface="+mj-cs"/>
            </a:endParaRPr>
          </a:p>
        </p:txBody>
      </p:sp>
      <p:pic>
        <p:nvPicPr>
          <p:cNvPr id="8" name="Picture 2" descr="G:\LOGO\Колос\Логотип Аграрные биотехнологии.png"/>
          <p:cNvPicPr>
            <a:picLocks noChangeAspect="1" noChangeArrowheads="1"/>
          </p:cNvPicPr>
          <p:nvPr/>
        </p:nvPicPr>
        <p:blipFill>
          <a:blip r:embed="rId2" cstate="print"/>
          <a:srcRect/>
          <a:stretch>
            <a:fillRect/>
          </a:stretch>
        </p:blipFill>
        <p:spPr bwMode="auto">
          <a:xfrm>
            <a:off x="6500826" y="5072074"/>
            <a:ext cx="2643174" cy="2643173"/>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solidFill>
                  <a:srgbClr val="9A9600"/>
                </a:solidFill>
              </a:rPr>
              <a:t>About company</a:t>
            </a:r>
            <a:endParaRPr lang="uk-UA" dirty="0">
              <a:solidFill>
                <a:srgbClr val="9A9600"/>
              </a:solidFill>
            </a:endParaRPr>
          </a:p>
        </p:txBody>
      </p:sp>
      <p:sp>
        <p:nvSpPr>
          <p:cNvPr id="3" name="Содержимое 2"/>
          <p:cNvSpPr>
            <a:spLocks noGrp="1"/>
          </p:cNvSpPr>
          <p:nvPr>
            <p:ph idx="1"/>
          </p:nvPr>
        </p:nvSpPr>
        <p:spPr>
          <a:xfrm>
            <a:off x="457200" y="1600200"/>
            <a:ext cx="8291264" cy="4853136"/>
          </a:xfrm>
        </p:spPr>
        <p:txBody>
          <a:bodyPr>
            <a:normAutofit fontScale="85000" lnSpcReduction="20000"/>
          </a:bodyPr>
          <a:lstStyle/>
          <a:p>
            <a:pPr algn="just">
              <a:buNone/>
            </a:pPr>
            <a:r>
              <a:rPr lang="ru-RU" dirty="0" smtClean="0">
                <a:solidFill>
                  <a:srgbClr val="000000"/>
                </a:solidFill>
              </a:rPr>
              <a:t> </a:t>
            </a:r>
            <a:endParaRPr lang="en-US" dirty="0" smtClean="0">
              <a:solidFill>
                <a:srgbClr val="000000"/>
              </a:solidFill>
            </a:endParaRPr>
          </a:p>
          <a:p>
            <a:pPr algn="just">
              <a:buNone/>
            </a:pPr>
            <a:r>
              <a:rPr lang="en-US" dirty="0" smtClean="0">
                <a:solidFill>
                  <a:srgbClr val="000000"/>
                </a:solidFill>
              </a:rPr>
              <a:t>	LLC "Agricultural Biotechnologies" was founded in 2013 as a company that specializes in the production of biological products for plant protection and microbiological fertilizers.</a:t>
            </a:r>
          </a:p>
          <a:p>
            <a:pPr algn="just">
              <a:buNone/>
            </a:pPr>
            <a:endParaRPr lang="ru-RU" dirty="0" smtClean="0">
              <a:solidFill>
                <a:srgbClr val="000000"/>
              </a:solidFill>
            </a:endParaRPr>
          </a:p>
          <a:p>
            <a:pPr algn="just">
              <a:buNone/>
            </a:pPr>
            <a:r>
              <a:rPr lang="ru-RU" dirty="0" smtClean="0">
                <a:solidFill>
                  <a:srgbClr val="000000"/>
                </a:solidFill>
              </a:rPr>
              <a:t>	</a:t>
            </a:r>
            <a:r>
              <a:rPr lang="en-US" dirty="0" smtClean="0">
                <a:solidFill>
                  <a:srgbClr val="000000"/>
                </a:solidFill>
              </a:rPr>
              <a:t>The products are manufactured under the license of the country's leading research centers: the Institute of Microbiology and Virology in the name of D.K. </a:t>
            </a:r>
            <a:r>
              <a:rPr lang="en-US" dirty="0" err="1" smtClean="0">
                <a:solidFill>
                  <a:srgbClr val="000000"/>
                </a:solidFill>
              </a:rPr>
              <a:t>Zabolotnij</a:t>
            </a:r>
            <a:r>
              <a:rPr lang="en-US" dirty="0" smtClean="0">
                <a:solidFill>
                  <a:srgbClr val="000000"/>
                </a:solidFill>
              </a:rPr>
              <a:t> of National Academy of Agrarian Sciences of Ukraine, Scientific and Engineering Institute "</a:t>
            </a:r>
            <a:r>
              <a:rPr lang="en-US" dirty="0" err="1" smtClean="0">
                <a:solidFill>
                  <a:srgbClr val="000000"/>
                </a:solidFill>
              </a:rPr>
              <a:t>Biotechnic</a:t>
            </a:r>
            <a:r>
              <a:rPr lang="en-US" dirty="0" smtClean="0">
                <a:solidFill>
                  <a:srgbClr val="000000"/>
                </a:solidFill>
              </a:rPr>
              <a:t>" of the National Academy of Sciences of Ukraine, the State Scientific Control Institute of Biotechnology and strains of microorganisms.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357166"/>
            <a:ext cx="8929718" cy="1143000"/>
          </a:xfrm>
        </p:spPr>
        <p:txBody>
          <a:bodyPr>
            <a:noAutofit/>
          </a:bodyPr>
          <a:lstStyle/>
          <a:p>
            <a:pPr algn="ctr"/>
            <a:r>
              <a:rPr lang="en-US" sz="3600" b="1"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rPr>
              <a:t>Objectives of LLC "Agricultural Biotechnologies"</a:t>
            </a:r>
            <a:endParaRPr lang="ru-RU" sz="3600" dirty="0"/>
          </a:p>
        </p:txBody>
      </p:sp>
      <p:sp>
        <p:nvSpPr>
          <p:cNvPr id="3" name="Содержимое 2"/>
          <p:cNvSpPr>
            <a:spLocks noGrp="1"/>
          </p:cNvSpPr>
          <p:nvPr>
            <p:ph idx="1"/>
          </p:nvPr>
        </p:nvSpPr>
        <p:spPr>
          <a:xfrm>
            <a:off x="755576" y="2204864"/>
            <a:ext cx="7467600" cy="3155812"/>
          </a:xfrm>
        </p:spPr>
        <p:txBody>
          <a:bodyPr/>
          <a:lstStyle/>
          <a:p>
            <a:pPr algn="ctr">
              <a:buNone/>
            </a:pPr>
            <a:r>
              <a:rPr lang="en-US" sz="3200" dirty="0" smtClean="0">
                <a:solidFill>
                  <a:srgbClr val="000000"/>
                </a:solidFill>
                <a:cs typeface="Times New Roman" pitchFamily="18" charset="0"/>
              </a:rPr>
              <a:t>Production of high quality </a:t>
            </a:r>
            <a:r>
              <a:rPr lang="en-US" sz="3200" dirty="0" err="1" smtClean="0">
                <a:solidFill>
                  <a:srgbClr val="000000"/>
                </a:solidFill>
                <a:cs typeface="Times New Roman" pitchFamily="18" charset="0"/>
              </a:rPr>
              <a:t>biopreparations</a:t>
            </a:r>
            <a:r>
              <a:rPr lang="en-US" sz="3200" dirty="0" smtClean="0">
                <a:solidFill>
                  <a:srgbClr val="000000"/>
                </a:solidFill>
                <a:cs typeface="Times New Roman" pitchFamily="18" charset="0"/>
              </a:rPr>
              <a:t> for the preservation of the natural quality of agricultural plants</a:t>
            </a:r>
            <a:r>
              <a:rPr lang="uk-UA" sz="3200" dirty="0" smtClean="0">
                <a:solidFill>
                  <a:srgbClr val="000000"/>
                </a:solidFill>
                <a:cs typeface="Times New Roman" pitchFamily="18" charset="0"/>
              </a:rPr>
              <a:t> </a:t>
            </a:r>
            <a:r>
              <a:rPr lang="en-US" sz="3200" dirty="0" smtClean="0">
                <a:solidFill>
                  <a:srgbClr val="000000"/>
                </a:solidFill>
                <a:cs typeface="Times New Roman" pitchFamily="18" charset="0"/>
              </a:rPr>
              <a:t>and increasing of their crop capacity</a:t>
            </a:r>
            <a:endParaRPr lang="ru-RU" dirty="0" smtClean="0">
              <a:solidFill>
                <a:srgbClr val="000000"/>
              </a:solidFill>
            </a:endParaRPr>
          </a:p>
          <a:p>
            <a:endParaRPr lang="ru-RU" dirty="0"/>
          </a:p>
        </p:txBody>
      </p:sp>
      <p:pic>
        <p:nvPicPr>
          <p:cNvPr id="4" name="Picture 2" descr="G:\LOGO\Колос\Логотип Аграрные биотехнологии.png"/>
          <p:cNvPicPr>
            <a:picLocks noChangeAspect="1" noChangeArrowheads="1"/>
          </p:cNvPicPr>
          <p:nvPr/>
        </p:nvPicPr>
        <p:blipFill>
          <a:blip r:embed="rId2" cstate="print"/>
          <a:srcRect/>
          <a:stretch>
            <a:fillRect/>
          </a:stretch>
        </p:blipFill>
        <p:spPr bwMode="auto">
          <a:xfrm>
            <a:off x="6500826" y="5072074"/>
            <a:ext cx="2643174" cy="2643173"/>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142900"/>
            <a:ext cx="8786874" cy="2071702"/>
          </a:xfrm>
        </p:spPr>
        <p:txBody>
          <a:bodyPr>
            <a:normAutofit/>
          </a:bodyPr>
          <a:lstStyle/>
          <a:p>
            <a:pPr algn="ctr"/>
            <a:r>
              <a:rPr lang="en-US" sz="3600" b="1"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rPr>
              <a:t>Assortment and characteristics of preparations of LLC "Agricultural Biotechnologies"</a:t>
            </a:r>
            <a:endParaRPr lang="ru-RU" sz="3600" dirty="0"/>
          </a:p>
        </p:txBody>
      </p:sp>
      <p:pic>
        <p:nvPicPr>
          <p:cNvPr id="4" name="Picture 2" descr="G:\LOGO\Колос\Логотип Аграрные биотехнологии.png"/>
          <p:cNvPicPr>
            <a:picLocks noChangeAspect="1" noChangeArrowheads="1"/>
          </p:cNvPicPr>
          <p:nvPr/>
        </p:nvPicPr>
        <p:blipFill>
          <a:blip r:embed="rId2" cstate="print"/>
          <a:srcRect/>
          <a:stretch>
            <a:fillRect/>
          </a:stretch>
        </p:blipFill>
        <p:spPr bwMode="auto">
          <a:xfrm>
            <a:off x="6500826" y="5072074"/>
            <a:ext cx="2643174" cy="2643173"/>
          </a:xfrm>
          <a:prstGeom prst="rect">
            <a:avLst/>
          </a:prstGeom>
          <a:noFill/>
        </p:spPr>
      </p:pic>
      <p:sp>
        <p:nvSpPr>
          <p:cNvPr id="5" name="Содержимое 2"/>
          <p:cNvSpPr>
            <a:spLocks noGrp="1"/>
          </p:cNvSpPr>
          <p:nvPr>
            <p:ph idx="1"/>
          </p:nvPr>
        </p:nvSpPr>
        <p:spPr>
          <a:xfrm>
            <a:off x="357158" y="1857364"/>
            <a:ext cx="4357718" cy="3786214"/>
          </a:xfrm>
        </p:spPr>
        <p:txBody>
          <a:bodyPr>
            <a:noAutofit/>
          </a:bodyPr>
          <a:lstStyle/>
          <a:p>
            <a:pPr>
              <a:buClr>
                <a:srgbClr val="FFFF00"/>
              </a:buClr>
              <a:buSzPct val="200000"/>
              <a:buFont typeface="Arial" pitchFamily="34" charset="0"/>
              <a:buChar char="•"/>
            </a:pPr>
            <a:r>
              <a:rPr lang="en-US" sz="2800" dirty="0" err="1" smtClean="0">
                <a:solidFill>
                  <a:srgbClr val="000000"/>
                </a:solidFill>
              </a:rPr>
              <a:t>Avercom</a:t>
            </a:r>
            <a:endParaRPr lang="ru-RU" sz="2000" dirty="0" smtClean="0">
              <a:solidFill>
                <a:srgbClr val="000000"/>
              </a:solidFill>
            </a:endParaRPr>
          </a:p>
          <a:p>
            <a:pPr>
              <a:lnSpc>
                <a:spcPct val="120000"/>
              </a:lnSpc>
              <a:buClr>
                <a:srgbClr val="FFFF00"/>
              </a:buClr>
              <a:buSzPct val="200000"/>
              <a:buNone/>
            </a:pPr>
            <a:r>
              <a:rPr lang="en-US" sz="2000" dirty="0" err="1" smtClean="0">
                <a:solidFill>
                  <a:srgbClr val="000000"/>
                </a:solidFill>
              </a:rPr>
              <a:t>acaricide</a:t>
            </a:r>
            <a:r>
              <a:rPr lang="en-US" sz="2000" dirty="0" smtClean="0">
                <a:solidFill>
                  <a:srgbClr val="000000"/>
                </a:solidFill>
              </a:rPr>
              <a:t>, </a:t>
            </a:r>
            <a:r>
              <a:rPr lang="en-US" sz="2000" dirty="0" err="1" smtClean="0">
                <a:solidFill>
                  <a:srgbClr val="000000"/>
                </a:solidFill>
              </a:rPr>
              <a:t>nematocide</a:t>
            </a:r>
            <a:r>
              <a:rPr lang="en-US" sz="2000" dirty="0" smtClean="0">
                <a:solidFill>
                  <a:srgbClr val="000000"/>
                </a:solidFill>
              </a:rPr>
              <a:t>, fungicide</a:t>
            </a:r>
            <a:endParaRPr lang="ru-RU" sz="1400" dirty="0" smtClean="0">
              <a:solidFill>
                <a:srgbClr val="000000"/>
              </a:solidFill>
            </a:endParaRPr>
          </a:p>
          <a:p>
            <a:pPr>
              <a:buClr>
                <a:srgbClr val="FFFF00"/>
              </a:buClr>
              <a:buSzPct val="200000"/>
              <a:buFont typeface="Arial" pitchFamily="34" charset="0"/>
              <a:buChar char="•"/>
            </a:pPr>
            <a:r>
              <a:rPr lang="en-US" sz="2800" dirty="0" err="1" smtClean="0">
                <a:solidFill>
                  <a:srgbClr val="000000"/>
                </a:solidFill>
              </a:rPr>
              <a:t>Azogran</a:t>
            </a:r>
            <a:endParaRPr lang="ru-RU" sz="2800" dirty="0" smtClean="0">
              <a:solidFill>
                <a:srgbClr val="000000"/>
              </a:solidFill>
            </a:endParaRPr>
          </a:p>
          <a:p>
            <a:pPr>
              <a:lnSpc>
                <a:spcPct val="120000"/>
              </a:lnSpc>
              <a:buClr>
                <a:srgbClr val="FFFF00"/>
              </a:buClr>
              <a:buSzPct val="200000"/>
              <a:buNone/>
            </a:pPr>
            <a:r>
              <a:rPr lang="en-US" sz="2000" dirty="0" smtClean="0">
                <a:solidFill>
                  <a:srgbClr val="000000"/>
                </a:solidFill>
              </a:rPr>
              <a:t>bacterial fertilizer</a:t>
            </a:r>
            <a:endParaRPr lang="ru-RU" sz="1400" dirty="0" smtClean="0">
              <a:solidFill>
                <a:srgbClr val="000000"/>
              </a:solidFill>
            </a:endParaRPr>
          </a:p>
          <a:p>
            <a:pPr>
              <a:lnSpc>
                <a:spcPct val="120000"/>
              </a:lnSpc>
              <a:buClr>
                <a:srgbClr val="FFFF00"/>
              </a:buClr>
              <a:buSzPct val="200000"/>
              <a:buFont typeface="Arial" pitchFamily="34" charset="0"/>
              <a:buChar char="•"/>
            </a:pPr>
            <a:r>
              <a:rPr lang="en-US" sz="2800" dirty="0" err="1" smtClean="0">
                <a:solidFill>
                  <a:srgbClr val="000000"/>
                </a:solidFill>
              </a:rPr>
              <a:t>Gaupsin</a:t>
            </a:r>
            <a:endParaRPr lang="ru-RU" sz="2800" dirty="0" smtClean="0">
              <a:solidFill>
                <a:srgbClr val="000000"/>
              </a:solidFill>
            </a:endParaRPr>
          </a:p>
          <a:p>
            <a:pPr>
              <a:lnSpc>
                <a:spcPct val="120000"/>
              </a:lnSpc>
              <a:buClr>
                <a:srgbClr val="FFFF00"/>
              </a:buClr>
              <a:buSzPct val="200000"/>
              <a:buNone/>
            </a:pPr>
            <a:r>
              <a:rPr lang="en-US" sz="2000" dirty="0" err="1" smtClean="0">
                <a:solidFill>
                  <a:srgbClr val="000000"/>
                </a:solidFill>
              </a:rPr>
              <a:t>insecto</a:t>
            </a:r>
            <a:r>
              <a:rPr lang="en-US" sz="2000" dirty="0" smtClean="0">
                <a:solidFill>
                  <a:srgbClr val="000000"/>
                </a:solidFill>
              </a:rPr>
              <a:t>-fungicide</a:t>
            </a:r>
            <a:endParaRPr lang="ru-RU" sz="3300" dirty="0" smtClean="0">
              <a:solidFill>
                <a:srgbClr val="000000"/>
              </a:solidFill>
            </a:endParaRPr>
          </a:p>
          <a:p>
            <a:pPr>
              <a:lnSpc>
                <a:spcPct val="120000"/>
              </a:lnSpc>
              <a:buClr>
                <a:srgbClr val="FFFF00"/>
              </a:buClr>
              <a:buSzPct val="200000"/>
              <a:buFont typeface="Arial" pitchFamily="34" charset="0"/>
              <a:buChar char="•"/>
            </a:pPr>
            <a:endParaRPr lang="ru-RU" sz="3300" dirty="0" smtClean="0">
              <a:solidFill>
                <a:srgbClr val="000000"/>
              </a:solidFill>
            </a:endParaRPr>
          </a:p>
          <a:p>
            <a:pPr>
              <a:lnSpc>
                <a:spcPct val="120000"/>
              </a:lnSpc>
              <a:buClr>
                <a:srgbClr val="FFFF00"/>
              </a:buClr>
              <a:buSzPct val="200000"/>
              <a:buFont typeface="Arial" pitchFamily="34" charset="0"/>
              <a:buChar char="•"/>
            </a:pPr>
            <a:endParaRPr lang="ru-RU" sz="3300" dirty="0" smtClean="0">
              <a:solidFill>
                <a:srgbClr val="000000"/>
              </a:solidFill>
            </a:endParaRPr>
          </a:p>
          <a:p>
            <a:pPr>
              <a:lnSpc>
                <a:spcPct val="120000"/>
              </a:lnSpc>
              <a:buClr>
                <a:srgbClr val="FFFF00"/>
              </a:buClr>
              <a:buSzPct val="200000"/>
              <a:buFont typeface="Arial" pitchFamily="34" charset="0"/>
              <a:buChar char="•"/>
            </a:pPr>
            <a:endParaRPr lang="ru-RU" sz="3300" dirty="0" smtClean="0">
              <a:solidFill>
                <a:srgbClr val="000000"/>
              </a:solidFill>
            </a:endParaRPr>
          </a:p>
          <a:p>
            <a:pPr>
              <a:buClr>
                <a:srgbClr val="FFFF00"/>
              </a:buClr>
              <a:buSzPct val="150000"/>
              <a:buNone/>
            </a:pPr>
            <a:r>
              <a:rPr lang="ru-RU" dirty="0" smtClean="0">
                <a:solidFill>
                  <a:srgbClr val="000000"/>
                </a:solidFill>
                <a:latin typeface="Franklin Gothic Medium" pitchFamily="34" charset="0"/>
              </a:rPr>
              <a:t> </a:t>
            </a:r>
          </a:p>
        </p:txBody>
      </p:sp>
      <p:sp>
        <p:nvSpPr>
          <p:cNvPr id="7" name="Содержимое 2"/>
          <p:cNvSpPr txBox="1">
            <a:spLocks/>
          </p:cNvSpPr>
          <p:nvPr/>
        </p:nvSpPr>
        <p:spPr>
          <a:xfrm>
            <a:off x="4786282" y="1857364"/>
            <a:ext cx="4357718" cy="3786214"/>
          </a:xfrm>
          <a:prstGeom prst="rect">
            <a:avLst/>
          </a:prstGeom>
        </p:spPr>
        <p:txBody>
          <a:bodyPr vert="horz">
            <a:noAutofit/>
          </a:bodyPr>
          <a:lstStyle/>
          <a:p>
            <a:pPr marL="420624" marR="0" lvl="0" indent="-384048" algn="l" defTabSz="914400" rtl="0" eaLnBrk="1" fontAlgn="auto" latinLnBrk="0" hangingPunct="1">
              <a:lnSpc>
                <a:spcPct val="100000"/>
              </a:lnSpc>
              <a:spcBef>
                <a:spcPct val="20000"/>
              </a:spcBef>
              <a:spcAft>
                <a:spcPts val="0"/>
              </a:spcAft>
              <a:buClr>
                <a:srgbClr val="FFFF00"/>
              </a:buClr>
              <a:buSzPct val="200000"/>
              <a:buFont typeface="Arial" pitchFamily="34" charset="0"/>
              <a:buChar char="•"/>
              <a:tabLst/>
              <a:defRPr/>
            </a:pPr>
            <a:r>
              <a:rPr lang="en-US" sz="2800" dirty="0" err="1" smtClean="0">
                <a:solidFill>
                  <a:srgbClr val="000000"/>
                </a:solidFill>
              </a:rPr>
              <a:t>Deratez</a:t>
            </a:r>
            <a:endParaRPr kumimoji="0" lang="ru-RU" sz="2000" b="0" i="0" u="none" strike="noStrike" kern="1200" cap="none" spc="0" normalizeH="0" baseline="0" noProof="0" dirty="0" smtClean="0">
              <a:ln>
                <a:noFill/>
              </a:ln>
              <a:solidFill>
                <a:srgbClr val="000000"/>
              </a:solidFill>
              <a:effectLst/>
              <a:uLnTx/>
              <a:uFillTx/>
              <a:latin typeface="+mn-lt"/>
              <a:ea typeface="+mn-ea"/>
              <a:cs typeface="+mn-cs"/>
            </a:endParaRPr>
          </a:p>
          <a:p>
            <a:pPr marL="420624" lvl="0" indent="-384048">
              <a:lnSpc>
                <a:spcPct val="120000"/>
              </a:lnSpc>
              <a:spcBef>
                <a:spcPct val="20000"/>
              </a:spcBef>
              <a:buClr>
                <a:srgbClr val="FFFF00"/>
              </a:buClr>
              <a:buSzPct val="200000"/>
              <a:defRPr/>
            </a:pPr>
            <a:r>
              <a:rPr lang="en-US" sz="2000" dirty="0" err="1" smtClean="0">
                <a:solidFill>
                  <a:srgbClr val="000000"/>
                </a:solidFill>
              </a:rPr>
              <a:t>deratisation</a:t>
            </a:r>
            <a:r>
              <a:rPr lang="en-US" sz="2000" dirty="0" smtClean="0">
                <a:solidFill>
                  <a:srgbClr val="000000"/>
                </a:solidFill>
              </a:rPr>
              <a:t> remedy</a:t>
            </a:r>
            <a:endParaRPr kumimoji="0" lang="ru-RU" sz="1400" b="0" i="0" u="none" strike="noStrike" kern="1200" cap="none" spc="0" normalizeH="0" baseline="0" noProof="0" dirty="0" smtClean="0">
              <a:ln>
                <a:noFill/>
              </a:ln>
              <a:solidFill>
                <a:srgbClr val="000000"/>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rgbClr val="FFFF00"/>
              </a:buClr>
              <a:buSzPct val="200000"/>
              <a:buFont typeface="Arial" pitchFamily="34" charset="0"/>
              <a:buChar char="•"/>
              <a:tabLst/>
              <a:defRPr/>
            </a:pPr>
            <a:r>
              <a:rPr lang="ru-RU" sz="2800" dirty="0" smtClean="0">
                <a:solidFill>
                  <a:srgbClr val="000000"/>
                </a:solidFill>
              </a:rPr>
              <a:t>Т</a:t>
            </a:r>
            <a:r>
              <a:rPr lang="en-US" sz="2800" dirty="0" err="1" smtClean="0">
                <a:solidFill>
                  <a:srgbClr val="000000"/>
                </a:solidFill>
              </a:rPr>
              <a:t>rihodermin</a:t>
            </a:r>
            <a:r>
              <a:rPr lang="ru-RU" sz="2800" dirty="0" smtClean="0">
                <a:solidFill>
                  <a:srgbClr val="000000"/>
                </a:solidFill>
              </a:rPr>
              <a:t> </a:t>
            </a:r>
            <a:r>
              <a:rPr lang="en-US" sz="2800" dirty="0" smtClean="0">
                <a:solidFill>
                  <a:srgbClr val="000000"/>
                </a:solidFill>
              </a:rPr>
              <a:t>B</a:t>
            </a:r>
            <a:r>
              <a:rPr lang="ru-RU" sz="2800" dirty="0" smtClean="0">
                <a:solidFill>
                  <a:srgbClr val="000000"/>
                </a:solidFill>
              </a:rPr>
              <a:t>Т</a:t>
            </a:r>
            <a:endParaRPr kumimoji="0" lang="ru-RU" sz="2800" b="0" i="0" u="none" strike="noStrike" kern="1200" cap="none" spc="0" normalizeH="0" baseline="0" noProof="0" dirty="0" smtClean="0">
              <a:ln>
                <a:noFill/>
              </a:ln>
              <a:solidFill>
                <a:srgbClr val="000000"/>
              </a:solidFill>
              <a:effectLst/>
              <a:uLnTx/>
              <a:uFillTx/>
              <a:latin typeface="+mn-lt"/>
              <a:ea typeface="+mn-ea"/>
              <a:cs typeface="+mn-cs"/>
            </a:endParaRPr>
          </a:p>
          <a:p>
            <a:pPr marL="420624" indent="-384048">
              <a:lnSpc>
                <a:spcPct val="120000"/>
              </a:lnSpc>
              <a:spcBef>
                <a:spcPct val="20000"/>
              </a:spcBef>
              <a:buClr>
                <a:srgbClr val="FFFF00"/>
              </a:buClr>
              <a:buSzPct val="200000"/>
            </a:pPr>
            <a:r>
              <a:rPr lang="en-US" sz="2000" dirty="0" smtClean="0">
                <a:solidFill>
                  <a:srgbClr val="000000"/>
                </a:solidFill>
              </a:rPr>
              <a:t>destructor</a:t>
            </a:r>
            <a:r>
              <a:rPr lang="ru-RU" sz="2000" dirty="0" smtClean="0">
                <a:solidFill>
                  <a:srgbClr val="000000"/>
                </a:solidFill>
              </a:rPr>
              <a:t>, </a:t>
            </a:r>
            <a:r>
              <a:rPr lang="en-US" sz="2000" dirty="0" smtClean="0">
                <a:solidFill>
                  <a:srgbClr val="000000"/>
                </a:solidFill>
              </a:rPr>
              <a:t>fungicide</a:t>
            </a:r>
            <a:endParaRPr lang="ru-RU" sz="2000" dirty="0">
              <a:solidFill>
                <a:srgbClr val="000000"/>
              </a:solidFill>
            </a:endParaRPr>
          </a:p>
          <a:p>
            <a:pPr marL="420624" marR="0" lvl="0" indent="-384048" algn="l" defTabSz="914400" rtl="0" eaLnBrk="1" fontAlgn="auto" latinLnBrk="0" hangingPunct="1">
              <a:lnSpc>
                <a:spcPct val="120000"/>
              </a:lnSpc>
              <a:spcBef>
                <a:spcPct val="20000"/>
              </a:spcBef>
              <a:spcAft>
                <a:spcPts val="0"/>
              </a:spcAft>
              <a:buClr>
                <a:srgbClr val="FFFF00"/>
              </a:buClr>
              <a:buSzPct val="200000"/>
              <a:buFont typeface="Arial" pitchFamily="34" charset="0"/>
              <a:buChar char="•"/>
              <a:tabLst/>
              <a:defRPr/>
            </a:pPr>
            <a:r>
              <a:rPr kumimoji="0" lang="en-US" sz="2800" b="0" i="0" u="none" strike="noStrike" kern="1200" cap="none" spc="0" normalizeH="0" baseline="0" noProof="0" dirty="0" err="1" smtClean="0">
                <a:ln>
                  <a:noFill/>
                </a:ln>
                <a:solidFill>
                  <a:srgbClr val="000000"/>
                </a:solidFill>
                <a:effectLst/>
                <a:uLnTx/>
                <a:uFillTx/>
                <a:latin typeface="+mn-lt"/>
                <a:ea typeface="+mn-ea"/>
                <a:cs typeface="+mn-cs"/>
              </a:rPr>
              <a:t>Ecovital</a:t>
            </a:r>
            <a:endParaRPr kumimoji="0" lang="ru-RU" sz="2800" b="0" i="0" u="none" strike="noStrike" kern="1200" cap="none" spc="0" normalizeH="0" baseline="0" noProof="0" dirty="0" smtClean="0">
              <a:ln>
                <a:noFill/>
              </a:ln>
              <a:solidFill>
                <a:srgbClr val="000000"/>
              </a:solidFill>
              <a:effectLst/>
              <a:uLnTx/>
              <a:uFillTx/>
              <a:latin typeface="+mn-lt"/>
              <a:ea typeface="+mn-ea"/>
              <a:cs typeface="+mn-cs"/>
            </a:endParaRPr>
          </a:p>
          <a:p>
            <a:pPr marL="420624" lvl="0" indent="-384048">
              <a:lnSpc>
                <a:spcPct val="120000"/>
              </a:lnSpc>
              <a:spcBef>
                <a:spcPct val="20000"/>
              </a:spcBef>
              <a:buClr>
                <a:srgbClr val="FFFF00"/>
              </a:buClr>
              <a:buSzPct val="200000"/>
              <a:defRPr/>
            </a:pPr>
            <a:r>
              <a:rPr lang="en-US" sz="2000" dirty="0" smtClean="0">
                <a:solidFill>
                  <a:srgbClr val="000000"/>
                </a:solidFill>
              </a:rPr>
              <a:t>legume </a:t>
            </a:r>
            <a:r>
              <a:rPr lang="en-US" sz="2000" dirty="0" err="1" smtClean="0">
                <a:solidFill>
                  <a:srgbClr val="000000"/>
                </a:solidFill>
              </a:rPr>
              <a:t>inoculant</a:t>
            </a:r>
            <a:endParaRPr kumimoji="0" lang="ru-RU" sz="3300" b="0" i="0" u="none" strike="noStrike" kern="1200" cap="none" spc="0" normalizeH="0" baseline="0" noProof="0" dirty="0" smtClean="0">
              <a:ln>
                <a:noFill/>
              </a:ln>
              <a:solidFill>
                <a:srgbClr val="000000"/>
              </a:solidFill>
              <a:effectLst/>
              <a:uLnTx/>
              <a:uFillTx/>
              <a:latin typeface="+mn-lt"/>
              <a:ea typeface="+mn-ea"/>
              <a:cs typeface="+mn-cs"/>
            </a:endParaRPr>
          </a:p>
          <a:p>
            <a:pPr marL="420624" marR="0" lvl="0" indent="-384048" algn="l" defTabSz="914400" rtl="0" eaLnBrk="1" fontAlgn="auto" latinLnBrk="0" hangingPunct="1">
              <a:lnSpc>
                <a:spcPct val="120000"/>
              </a:lnSpc>
              <a:spcBef>
                <a:spcPct val="20000"/>
              </a:spcBef>
              <a:spcAft>
                <a:spcPts val="0"/>
              </a:spcAft>
              <a:buClr>
                <a:srgbClr val="FFFF00"/>
              </a:buClr>
              <a:buSzPct val="200000"/>
              <a:buFont typeface="Arial" pitchFamily="34" charset="0"/>
              <a:buChar char="•"/>
              <a:tabLst/>
              <a:defRPr/>
            </a:pPr>
            <a:endParaRPr kumimoji="0" lang="ru-RU" sz="3300" b="0" i="0" u="none" strike="noStrike" kern="1200" cap="none" spc="0" normalizeH="0" baseline="0" noProof="0" dirty="0" smtClean="0">
              <a:ln>
                <a:noFill/>
              </a:ln>
              <a:solidFill>
                <a:srgbClr val="000000"/>
              </a:solidFill>
              <a:effectLst/>
              <a:uLnTx/>
              <a:uFillTx/>
              <a:latin typeface="+mn-lt"/>
              <a:ea typeface="+mn-ea"/>
              <a:cs typeface="+mn-cs"/>
            </a:endParaRPr>
          </a:p>
          <a:p>
            <a:pPr marL="420624" marR="0" lvl="0" indent="-384048" algn="l" defTabSz="914400" rtl="0" eaLnBrk="1" fontAlgn="auto" latinLnBrk="0" hangingPunct="1">
              <a:lnSpc>
                <a:spcPct val="120000"/>
              </a:lnSpc>
              <a:spcBef>
                <a:spcPct val="20000"/>
              </a:spcBef>
              <a:spcAft>
                <a:spcPts val="0"/>
              </a:spcAft>
              <a:buClr>
                <a:srgbClr val="FFFF00"/>
              </a:buClr>
              <a:buSzPct val="200000"/>
              <a:buFont typeface="Arial" pitchFamily="34" charset="0"/>
              <a:buChar char="•"/>
              <a:tabLst/>
              <a:defRPr/>
            </a:pPr>
            <a:endParaRPr kumimoji="0" lang="ru-RU" sz="3300" b="0" i="0" u="none" strike="noStrike" kern="1200" cap="none" spc="0" normalizeH="0" baseline="0" noProof="0" dirty="0" smtClean="0">
              <a:ln>
                <a:noFill/>
              </a:ln>
              <a:solidFill>
                <a:srgbClr val="000000"/>
              </a:solidFill>
              <a:effectLst/>
              <a:uLnTx/>
              <a:uFillTx/>
              <a:latin typeface="+mn-lt"/>
              <a:ea typeface="+mn-ea"/>
              <a:cs typeface="+mn-cs"/>
            </a:endParaRPr>
          </a:p>
          <a:p>
            <a:pPr marL="420624" marR="0" lvl="0" indent="-384048" algn="l" defTabSz="914400" rtl="0" eaLnBrk="1" fontAlgn="auto" latinLnBrk="0" hangingPunct="1">
              <a:lnSpc>
                <a:spcPct val="120000"/>
              </a:lnSpc>
              <a:spcBef>
                <a:spcPct val="20000"/>
              </a:spcBef>
              <a:spcAft>
                <a:spcPts val="0"/>
              </a:spcAft>
              <a:buClr>
                <a:srgbClr val="FFFF00"/>
              </a:buClr>
              <a:buSzPct val="200000"/>
              <a:buFont typeface="Arial" pitchFamily="34" charset="0"/>
              <a:buChar char="•"/>
              <a:tabLst/>
              <a:defRPr/>
            </a:pPr>
            <a:endParaRPr kumimoji="0" lang="ru-RU" sz="3300" b="0" i="0" u="none" strike="noStrike" kern="1200" cap="none" spc="0" normalizeH="0" baseline="0" noProof="0" dirty="0" smtClean="0">
              <a:ln>
                <a:noFill/>
              </a:ln>
              <a:solidFill>
                <a:srgbClr val="000000"/>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rgbClr val="FFFF00"/>
              </a:buClr>
              <a:buSzPct val="150000"/>
              <a:buFont typeface="Wingdings 2"/>
              <a:buNone/>
              <a:tabLst/>
              <a:defRPr/>
            </a:pPr>
            <a:r>
              <a:rPr kumimoji="0" lang="ru-RU" sz="3000" b="0" i="0" u="none" strike="noStrike" kern="1200" cap="none" spc="0" normalizeH="0" baseline="0" noProof="0" dirty="0" smtClean="0">
                <a:ln>
                  <a:noFill/>
                </a:ln>
                <a:solidFill>
                  <a:srgbClr val="000000"/>
                </a:solidFill>
                <a:effectLst/>
                <a:uLnTx/>
                <a:uFillTx/>
                <a:latin typeface="Franklin Gothic Medium" pitchFamily="34" charset="0"/>
                <a:ea typeface="+mn-ea"/>
                <a:cs typeface="+mn-cs"/>
              </a:rPr>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10" y="0"/>
            <a:ext cx="7467600" cy="1143000"/>
          </a:xfrm>
        </p:spPr>
        <p:txBody>
          <a:bodyPr>
            <a:normAutofit/>
          </a:bodyPr>
          <a:lstStyle/>
          <a:p>
            <a:pPr algn="ctr"/>
            <a:r>
              <a:rPr lang="en-US" sz="4800" b="1"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rPr>
              <a:t>AVERCOM</a:t>
            </a:r>
            <a:endParaRPr lang="ru-RU" dirty="0"/>
          </a:p>
        </p:txBody>
      </p:sp>
      <p:sp>
        <p:nvSpPr>
          <p:cNvPr id="3" name="Содержимое 2"/>
          <p:cNvSpPr>
            <a:spLocks noGrp="1"/>
          </p:cNvSpPr>
          <p:nvPr>
            <p:ph idx="1"/>
          </p:nvPr>
        </p:nvSpPr>
        <p:spPr>
          <a:xfrm>
            <a:off x="500034" y="1142984"/>
            <a:ext cx="8215370" cy="4525963"/>
          </a:xfrm>
        </p:spPr>
        <p:txBody>
          <a:bodyPr>
            <a:normAutofit fontScale="77500" lnSpcReduction="20000"/>
          </a:bodyPr>
          <a:lstStyle/>
          <a:p>
            <a:pPr>
              <a:buClr>
                <a:srgbClr val="FFFF00"/>
              </a:buClr>
              <a:buSzPct val="200000"/>
              <a:buFont typeface="Arial" pitchFamily="34" charset="0"/>
              <a:buChar char="•"/>
            </a:pPr>
            <a:r>
              <a:rPr lang="en-US" sz="2400" i="1" dirty="0" smtClean="0">
                <a:solidFill>
                  <a:srgbClr val="000000"/>
                </a:solidFill>
              </a:rPr>
              <a:t>Effect from application:</a:t>
            </a:r>
          </a:p>
          <a:p>
            <a:pPr>
              <a:buClr>
                <a:srgbClr val="FFFF00"/>
              </a:buClr>
              <a:buSzPct val="200000"/>
              <a:buNone/>
            </a:pPr>
            <a:r>
              <a:rPr lang="ru-RU" sz="2400" b="1" dirty="0" smtClean="0">
                <a:solidFill>
                  <a:srgbClr val="000000"/>
                </a:solidFill>
              </a:rPr>
              <a:t>А</a:t>
            </a:r>
            <a:r>
              <a:rPr lang="en-US" sz="2400" b="1" dirty="0" smtClean="0">
                <a:solidFill>
                  <a:srgbClr val="000000"/>
                </a:solidFill>
              </a:rPr>
              <a:t>VERCOM</a:t>
            </a:r>
            <a:r>
              <a:rPr lang="ru-RU" sz="2400" b="1" dirty="0" smtClean="0">
                <a:solidFill>
                  <a:srgbClr val="000000"/>
                </a:solidFill>
              </a:rPr>
              <a:t> </a:t>
            </a:r>
            <a:r>
              <a:rPr lang="en-US" sz="2400" dirty="0" smtClean="0">
                <a:solidFill>
                  <a:srgbClr val="000000"/>
                </a:solidFill>
              </a:rPr>
              <a:t>effective against the Colorado potato beetle, aphids,</a:t>
            </a:r>
            <a:br>
              <a:rPr lang="en-US" sz="2400" dirty="0" smtClean="0">
                <a:solidFill>
                  <a:srgbClr val="000000"/>
                </a:solidFill>
              </a:rPr>
            </a:br>
            <a:r>
              <a:rPr lang="en-US" sz="2400" dirty="0" err="1" smtClean="0">
                <a:solidFill>
                  <a:srgbClr val="000000"/>
                </a:solidFill>
              </a:rPr>
              <a:t>thrips</a:t>
            </a:r>
            <a:r>
              <a:rPr lang="en-US" sz="2400" dirty="0" smtClean="0">
                <a:solidFill>
                  <a:srgbClr val="000000"/>
                </a:solidFill>
              </a:rPr>
              <a:t>, cabbage white butterfly, scoops, </a:t>
            </a:r>
            <a:r>
              <a:rPr lang="en-US" sz="2400" dirty="0" err="1" smtClean="0">
                <a:solidFill>
                  <a:srgbClr val="000000"/>
                </a:solidFill>
              </a:rPr>
              <a:t>seedworms</a:t>
            </a:r>
            <a:r>
              <a:rPr lang="en-US" sz="2400" dirty="0" smtClean="0">
                <a:solidFill>
                  <a:srgbClr val="000000"/>
                </a:solidFill>
              </a:rPr>
              <a:t>, mites</a:t>
            </a:r>
            <a:br>
              <a:rPr lang="en-US" sz="2400" dirty="0" smtClean="0">
                <a:solidFill>
                  <a:srgbClr val="000000"/>
                </a:solidFill>
              </a:rPr>
            </a:br>
            <a:r>
              <a:rPr lang="en-US" sz="2400" dirty="0" smtClean="0">
                <a:solidFill>
                  <a:srgbClr val="000000"/>
                </a:solidFill>
              </a:rPr>
              <a:t>and nematodes. Has a growth stimulating effect.</a:t>
            </a:r>
            <a:br>
              <a:rPr lang="en-US" sz="2400" dirty="0" smtClean="0">
                <a:solidFill>
                  <a:srgbClr val="000000"/>
                </a:solidFill>
              </a:rPr>
            </a:br>
            <a:r>
              <a:rPr lang="en-US" sz="2400" dirty="0" smtClean="0">
                <a:solidFill>
                  <a:srgbClr val="000000"/>
                </a:solidFill>
              </a:rPr>
              <a:t>Protects plants against bacterial and fungal</a:t>
            </a:r>
            <a:br>
              <a:rPr lang="en-US" sz="2400" dirty="0" smtClean="0">
                <a:solidFill>
                  <a:srgbClr val="000000"/>
                </a:solidFill>
              </a:rPr>
            </a:br>
            <a:r>
              <a:rPr lang="en-US" sz="2400" dirty="0" smtClean="0">
                <a:solidFill>
                  <a:srgbClr val="000000"/>
                </a:solidFill>
              </a:rPr>
              <a:t>diseases.</a:t>
            </a:r>
          </a:p>
          <a:p>
            <a:pPr>
              <a:buClr>
                <a:srgbClr val="FFFF00"/>
              </a:buClr>
              <a:buSzPct val="200000"/>
              <a:buFont typeface="Arial" pitchFamily="34" charset="0"/>
              <a:buChar char="•"/>
            </a:pPr>
            <a:r>
              <a:rPr lang="en-US" sz="2400" i="1" dirty="0" smtClean="0">
                <a:solidFill>
                  <a:srgbClr val="000000"/>
                </a:solidFill>
              </a:rPr>
              <a:t>Application technology </a:t>
            </a:r>
            <a:r>
              <a:rPr lang="ru-RU" sz="2400" i="1" dirty="0" smtClean="0">
                <a:solidFill>
                  <a:srgbClr val="000000"/>
                </a:solidFill>
              </a:rPr>
              <a:t>: </a:t>
            </a:r>
          </a:p>
          <a:p>
            <a:pPr>
              <a:buClr>
                <a:srgbClr val="FFFF00"/>
              </a:buClr>
              <a:buSzPct val="200000"/>
              <a:buNone/>
            </a:pPr>
            <a:r>
              <a:rPr lang="en-US" sz="2400" dirty="0" smtClean="0">
                <a:solidFill>
                  <a:srgbClr val="000000"/>
                </a:solidFill>
              </a:rPr>
              <a:t>vegetation cultivation and seed treatment before sowing.</a:t>
            </a:r>
          </a:p>
          <a:p>
            <a:pPr>
              <a:buClr>
                <a:srgbClr val="FFFF00"/>
              </a:buClr>
              <a:buSzPct val="200000"/>
              <a:buFont typeface="Arial" pitchFamily="34" charset="0"/>
              <a:buChar char="•"/>
            </a:pPr>
            <a:endParaRPr lang="en-US" sz="2400" i="1" dirty="0" smtClean="0">
              <a:solidFill>
                <a:srgbClr val="000000"/>
              </a:solidFill>
            </a:endParaRPr>
          </a:p>
          <a:p>
            <a:pPr>
              <a:buClr>
                <a:srgbClr val="FFFF00"/>
              </a:buClr>
              <a:buSzPct val="200000"/>
              <a:buFont typeface="Arial" pitchFamily="34" charset="0"/>
              <a:buChar char="•"/>
            </a:pPr>
            <a:r>
              <a:rPr lang="en-US" sz="2400" i="1" dirty="0" smtClean="0">
                <a:solidFill>
                  <a:srgbClr val="000000"/>
                </a:solidFill>
              </a:rPr>
              <a:t>The rate of application for vegetation:</a:t>
            </a:r>
          </a:p>
          <a:p>
            <a:pPr>
              <a:buClr>
                <a:srgbClr val="FFFF00"/>
              </a:buClr>
              <a:buSzPct val="200000"/>
              <a:buNone/>
            </a:pPr>
            <a:r>
              <a:rPr lang="ru-RU" sz="2400" dirty="0" smtClean="0">
                <a:solidFill>
                  <a:srgbClr val="000000"/>
                </a:solidFill>
              </a:rPr>
              <a:t>2 </a:t>
            </a:r>
            <a:r>
              <a:rPr lang="en-US" sz="2400" dirty="0" smtClean="0">
                <a:solidFill>
                  <a:srgbClr val="000000"/>
                </a:solidFill>
              </a:rPr>
              <a:t>l</a:t>
            </a:r>
            <a:r>
              <a:rPr lang="ru-RU" sz="2400" dirty="0" smtClean="0">
                <a:solidFill>
                  <a:srgbClr val="000000"/>
                </a:solidFill>
              </a:rPr>
              <a:t>/</a:t>
            </a:r>
            <a:r>
              <a:rPr lang="en-US" sz="2400" dirty="0" smtClean="0">
                <a:solidFill>
                  <a:srgbClr val="000000"/>
                </a:solidFill>
              </a:rPr>
              <a:t>hectare</a:t>
            </a:r>
            <a:r>
              <a:rPr lang="ru-RU" sz="2400" dirty="0" smtClean="0">
                <a:solidFill>
                  <a:srgbClr val="000000"/>
                </a:solidFill>
              </a:rPr>
              <a:t>. </a:t>
            </a:r>
            <a:r>
              <a:rPr lang="en-US" sz="2400" dirty="0" smtClean="0">
                <a:solidFill>
                  <a:srgbClr val="000000"/>
                </a:solidFill>
              </a:rPr>
              <a:t>The application rate of the working solution</a:t>
            </a:r>
            <a:r>
              <a:rPr lang="ru-RU" sz="2400" dirty="0" smtClean="0">
                <a:solidFill>
                  <a:srgbClr val="000000"/>
                </a:solidFill>
              </a:rPr>
              <a:t> 200-300 </a:t>
            </a:r>
            <a:r>
              <a:rPr lang="en-US" sz="2400" dirty="0" smtClean="0">
                <a:solidFill>
                  <a:srgbClr val="000000"/>
                </a:solidFill>
              </a:rPr>
              <a:t>l</a:t>
            </a:r>
            <a:r>
              <a:rPr lang="ru-RU" sz="2400" dirty="0" smtClean="0">
                <a:solidFill>
                  <a:srgbClr val="000000"/>
                </a:solidFill>
              </a:rPr>
              <a:t>/</a:t>
            </a:r>
            <a:r>
              <a:rPr lang="en-US" sz="2400" dirty="0" smtClean="0">
                <a:solidFill>
                  <a:srgbClr val="000000"/>
                </a:solidFill>
              </a:rPr>
              <a:t>hectare.</a:t>
            </a:r>
            <a:endParaRPr lang="ru-RU" sz="2400" dirty="0" smtClean="0">
              <a:solidFill>
                <a:srgbClr val="000000"/>
              </a:solidFill>
            </a:endParaRPr>
          </a:p>
          <a:p>
            <a:pPr>
              <a:buClr>
                <a:srgbClr val="FFFF00"/>
              </a:buClr>
              <a:buSzPct val="200000"/>
              <a:buNone/>
            </a:pPr>
            <a:r>
              <a:rPr lang="ru-RU" sz="2400" dirty="0" smtClean="0">
                <a:solidFill>
                  <a:srgbClr val="000000"/>
                </a:solidFill>
              </a:rPr>
              <a:t>1-2 </a:t>
            </a:r>
            <a:r>
              <a:rPr lang="en-US" sz="2400" dirty="0" smtClean="0">
                <a:solidFill>
                  <a:srgbClr val="000000"/>
                </a:solidFill>
              </a:rPr>
              <a:t>seed treatment during vegetation</a:t>
            </a:r>
            <a:r>
              <a:rPr lang="ru-RU" sz="2400" dirty="0" smtClean="0">
                <a:solidFill>
                  <a:srgbClr val="000000"/>
                </a:solidFill>
              </a:rPr>
              <a:t>.</a:t>
            </a:r>
          </a:p>
          <a:p>
            <a:pPr>
              <a:buClr>
                <a:srgbClr val="FFFF00"/>
              </a:buClr>
              <a:buSzPct val="200000"/>
              <a:buFont typeface="Arial" pitchFamily="34" charset="0"/>
              <a:buChar char="•"/>
            </a:pPr>
            <a:r>
              <a:rPr lang="en-US" sz="2400" i="1" dirty="0" smtClean="0">
                <a:solidFill>
                  <a:srgbClr val="000000"/>
                </a:solidFill>
              </a:rPr>
              <a:t>Seed treatment</a:t>
            </a:r>
            <a:r>
              <a:rPr lang="ru-RU" sz="2400" i="1" dirty="0" smtClean="0">
                <a:solidFill>
                  <a:srgbClr val="000000"/>
                </a:solidFill>
              </a:rPr>
              <a:t>:</a:t>
            </a:r>
          </a:p>
          <a:p>
            <a:pPr>
              <a:buClr>
                <a:srgbClr val="FFFF00"/>
              </a:buClr>
              <a:buSzPct val="200000"/>
              <a:buNone/>
            </a:pPr>
            <a:r>
              <a:rPr lang="ru-RU" sz="2400" dirty="0" smtClean="0">
                <a:solidFill>
                  <a:srgbClr val="000000"/>
                </a:solidFill>
              </a:rPr>
              <a:t>5 </a:t>
            </a:r>
            <a:r>
              <a:rPr lang="en-US" sz="2400" dirty="0" smtClean="0">
                <a:solidFill>
                  <a:srgbClr val="000000"/>
                </a:solidFill>
              </a:rPr>
              <a:t>ml per</a:t>
            </a:r>
            <a:r>
              <a:rPr lang="ru-RU" sz="2400" dirty="0" smtClean="0">
                <a:solidFill>
                  <a:srgbClr val="000000"/>
                </a:solidFill>
              </a:rPr>
              <a:t> 10 </a:t>
            </a:r>
            <a:r>
              <a:rPr lang="en-US" sz="2400" dirty="0" smtClean="0">
                <a:solidFill>
                  <a:srgbClr val="000000"/>
                </a:solidFill>
              </a:rPr>
              <a:t>l of water</a:t>
            </a:r>
            <a:r>
              <a:rPr lang="ru-RU" sz="2400" dirty="0" smtClean="0">
                <a:solidFill>
                  <a:srgbClr val="000000"/>
                </a:solidFill>
              </a:rPr>
              <a:t>. </a:t>
            </a:r>
            <a:r>
              <a:rPr lang="en-US" sz="2400" dirty="0" smtClean="0">
                <a:solidFill>
                  <a:srgbClr val="000000"/>
                </a:solidFill>
              </a:rPr>
              <a:t>Expense of the working solution is not more</a:t>
            </a:r>
          </a:p>
          <a:p>
            <a:pPr>
              <a:buClr>
                <a:srgbClr val="FFFF00"/>
              </a:buClr>
              <a:buSzPct val="200000"/>
              <a:buNone/>
            </a:pPr>
            <a:r>
              <a:rPr lang="en-US" sz="2400" dirty="0" smtClean="0">
                <a:solidFill>
                  <a:srgbClr val="000000"/>
                </a:solidFill>
              </a:rPr>
              <a:t>than 1% of seed weight.</a:t>
            </a:r>
            <a:endParaRPr lang="ru-RU" sz="2400" dirty="0" smtClean="0">
              <a:solidFill>
                <a:srgbClr val="000000"/>
              </a:solidFill>
            </a:endParaRPr>
          </a:p>
          <a:p>
            <a:pPr>
              <a:buClr>
                <a:srgbClr val="FFFF00"/>
              </a:buClr>
              <a:buSzPct val="200000"/>
              <a:buNone/>
            </a:pPr>
            <a:endParaRPr lang="ru-RU" sz="2400" dirty="0">
              <a:solidFill>
                <a:srgbClr val="000000"/>
              </a:solidFill>
            </a:endParaRPr>
          </a:p>
        </p:txBody>
      </p:sp>
      <p:pic>
        <p:nvPicPr>
          <p:cNvPr id="4" name="Picture 2" descr="G:\LOGO\Колос\Логотип Аграрные биотехнологии.png"/>
          <p:cNvPicPr>
            <a:picLocks noChangeAspect="1" noChangeArrowheads="1"/>
          </p:cNvPicPr>
          <p:nvPr/>
        </p:nvPicPr>
        <p:blipFill>
          <a:blip r:embed="rId2" cstate="print"/>
          <a:srcRect/>
          <a:stretch>
            <a:fillRect/>
          </a:stretch>
        </p:blipFill>
        <p:spPr bwMode="auto">
          <a:xfrm>
            <a:off x="6500826" y="5072074"/>
            <a:ext cx="2643174" cy="2643173"/>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642910" y="0"/>
            <a:ext cx="7467600" cy="1143000"/>
          </a:xfrm>
          <a:prstGeom prst="rect">
            <a:avLst/>
          </a:prstGeom>
        </p:spPr>
        <p:txBody>
          <a:bodyPr vert="horz" lIns="45720" rIns="4572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4800" b="1" i="0" u="none" strike="noStrike" kern="1200" cap="none" spc="0" normalizeH="0" baseline="0" noProof="0"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uLnTx/>
                <a:uFillTx/>
                <a:latin typeface="+mj-lt"/>
                <a:ea typeface="+mj-ea"/>
                <a:cs typeface="+mj-cs"/>
              </a:rPr>
              <a:t>А</a:t>
            </a:r>
            <a:r>
              <a:rPr kumimoji="0" lang="en-US" sz="4800" b="1" i="0" u="none" strike="noStrike" kern="1200" cap="none" spc="0" normalizeH="0" baseline="0" noProof="0"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uLnTx/>
                <a:uFillTx/>
                <a:latin typeface="+mj-lt"/>
                <a:ea typeface="+mj-ea"/>
                <a:cs typeface="+mj-cs"/>
              </a:rPr>
              <a:t>ZOGRAN</a:t>
            </a:r>
            <a:endParaRPr kumimoji="0" lang="ru-RU" sz="4600" b="0" i="0" u="none" strike="noStrike" kern="1200" cap="none" spc="0" normalizeH="0" baseline="0" noProof="0" dirty="0">
              <a:ln>
                <a:noFill/>
              </a:ln>
              <a:solidFill>
                <a:schemeClr val="tx1"/>
              </a:solidFill>
              <a:effectLst/>
              <a:uLnTx/>
              <a:uFillTx/>
              <a:latin typeface="+mj-lt"/>
              <a:ea typeface="+mj-ea"/>
              <a:cs typeface="+mj-cs"/>
            </a:endParaRPr>
          </a:p>
        </p:txBody>
      </p:sp>
      <p:sp>
        <p:nvSpPr>
          <p:cNvPr id="7" name="Содержимое 2"/>
          <p:cNvSpPr>
            <a:spLocks noGrp="1"/>
          </p:cNvSpPr>
          <p:nvPr>
            <p:ph idx="1"/>
          </p:nvPr>
        </p:nvSpPr>
        <p:spPr>
          <a:xfrm>
            <a:off x="428596" y="928670"/>
            <a:ext cx="8215370" cy="5715040"/>
          </a:xfrm>
        </p:spPr>
        <p:txBody>
          <a:bodyPr>
            <a:noAutofit/>
          </a:bodyPr>
          <a:lstStyle/>
          <a:p>
            <a:pPr>
              <a:buNone/>
            </a:pPr>
            <a:r>
              <a:rPr lang="ru-RU" sz="2000" dirty="0" smtClean="0">
                <a:solidFill>
                  <a:srgbClr val="000000"/>
                </a:solidFill>
              </a:rPr>
              <a:t>	</a:t>
            </a:r>
            <a:r>
              <a:rPr lang="en-US" sz="1600" b="1" dirty="0" smtClean="0">
                <a:solidFill>
                  <a:srgbClr val="000000"/>
                </a:solidFill>
              </a:rPr>
              <a:t>Combined bacterial preparation of complex action.</a:t>
            </a:r>
            <a:br>
              <a:rPr lang="en-US" sz="1600" b="1" dirty="0" smtClean="0">
                <a:solidFill>
                  <a:srgbClr val="000000"/>
                </a:solidFill>
              </a:rPr>
            </a:br>
            <a:endParaRPr lang="en-US" sz="1600" b="1" dirty="0" smtClean="0">
              <a:solidFill>
                <a:srgbClr val="000000"/>
              </a:solidFill>
            </a:endParaRPr>
          </a:p>
          <a:p>
            <a:pPr>
              <a:buNone/>
            </a:pPr>
            <a:r>
              <a:rPr lang="en-US" sz="1600" b="1" dirty="0" smtClean="0">
                <a:solidFill>
                  <a:srgbClr val="000000"/>
                </a:solidFill>
              </a:rPr>
              <a:t>	Liquid or granular product form.</a:t>
            </a:r>
            <a:br>
              <a:rPr lang="en-US" sz="1600" b="1" dirty="0" smtClean="0">
                <a:solidFill>
                  <a:srgbClr val="000000"/>
                </a:solidFill>
              </a:rPr>
            </a:br>
            <a:r>
              <a:rPr lang="en-US" sz="1600" b="1" dirty="0" smtClean="0">
                <a:solidFill>
                  <a:srgbClr val="000000"/>
                </a:solidFill>
              </a:rPr>
              <a:t>Packing in plastic bags, bottles, cans.</a:t>
            </a:r>
            <a:br>
              <a:rPr lang="en-US" sz="1600" b="1" dirty="0" smtClean="0">
                <a:solidFill>
                  <a:srgbClr val="000000"/>
                </a:solidFill>
              </a:rPr>
            </a:br>
            <a:r>
              <a:rPr lang="en-US" sz="1600" b="1" dirty="0" smtClean="0">
                <a:solidFill>
                  <a:srgbClr val="000000"/>
                </a:solidFill>
              </a:rPr>
              <a:t>Yield increasing of grain, vegetable and industrial crops by 15-40%.</a:t>
            </a:r>
            <a:r>
              <a:rPr lang="ru-RU" sz="1600" b="1" dirty="0" smtClean="0">
                <a:solidFill>
                  <a:srgbClr val="000000"/>
                </a:solidFill>
              </a:rPr>
              <a:t/>
            </a:r>
            <a:br>
              <a:rPr lang="ru-RU" sz="1600" b="1" dirty="0" smtClean="0">
                <a:solidFill>
                  <a:srgbClr val="000000"/>
                </a:solidFill>
              </a:rPr>
            </a:br>
            <a:r>
              <a:rPr lang="ru-RU" sz="1600" b="1" dirty="0" smtClean="0">
                <a:solidFill>
                  <a:srgbClr val="000000"/>
                </a:solidFill>
              </a:rPr>
              <a:t/>
            </a:r>
            <a:br>
              <a:rPr lang="ru-RU" sz="1600" b="1" dirty="0" smtClean="0">
                <a:solidFill>
                  <a:srgbClr val="000000"/>
                </a:solidFill>
              </a:rPr>
            </a:br>
            <a:r>
              <a:rPr lang="ru-RU" sz="1600" b="1" i="1" dirty="0" err="1" smtClean="0">
                <a:solidFill>
                  <a:srgbClr val="000000"/>
                </a:solidFill>
              </a:rPr>
              <a:t>Bacillus</a:t>
            </a:r>
            <a:r>
              <a:rPr lang="ru-RU" sz="1600" b="1" i="1" dirty="0" smtClean="0">
                <a:solidFill>
                  <a:srgbClr val="000000"/>
                </a:solidFill>
              </a:rPr>
              <a:t> </a:t>
            </a:r>
            <a:r>
              <a:rPr lang="ru-RU" sz="1600" b="1" i="1" dirty="0" err="1" smtClean="0">
                <a:solidFill>
                  <a:srgbClr val="000000"/>
                </a:solidFill>
              </a:rPr>
              <a:t>subtilis</a:t>
            </a:r>
            <a:r>
              <a:rPr lang="ru-RU" sz="1600" b="1" i="1" dirty="0" smtClean="0">
                <a:solidFill>
                  <a:srgbClr val="000000"/>
                </a:solidFill>
              </a:rPr>
              <a:t> </a:t>
            </a:r>
            <a:r>
              <a:rPr lang="ru-RU" sz="1600" b="1" dirty="0" smtClean="0">
                <a:solidFill>
                  <a:srgbClr val="000000"/>
                </a:solidFill>
              </a:rPr>
              <a:t>- </a:t>
            </a:r>
            <a:r>
              <a:rPr lang="en-US" sz="1600" b="1" dirty="0" smtClean="0">
                <a:solidFill>
                  <a:srgbClr val="000000"/>
                </a:solidFill>
              </a:rPr>
              <a:t>antagonist of a wide spectrum of pathogens of root rot, fungal and bacterial diseases of plants. Has the ability of  phosphate mobilization(70% of the phosphorus of soil is composed of poorly soluble organophosphates). Increases the coefficient of assimilation of mineral fertilizers. </a:t>
            </a:r>
            <a:r>
              <a:rPr lang="ru-RU" sz="1600" b="1" dirty="0" smtClean="0">
                <a:solidFill>
                  <a:srgbClr val="000000"/>
                </a:solidFill>
              </a:rPr>
              <a:t/>
            </a:r>
            <a:br>
              <a:rPr lang="ru-RU" sz="1600" b="1" dirty="0" smtClean="0">
                <a:solidFill>
                  <a:srgbClr val="000000"/>
                </a:solidFill>
              </a:rPr>
            </a:br>
            <a:r>
              <a:rPr lang="ru-RU" sz="1600" b="1" dirty="0" smtClean="0">
                <a:solidFill>
                  <a:srgbClr val="000000"/>
                </a:solidFill>
              </a:rPr>
              <a:t/>
            </a:r>
            <a:br>
              <a:rPr lang="ru-RU" sz="1600" b="1" dirty="0" smtClean="0">
                <a:solidFill>
                  <a:srgbClr val="000000"/>
                </a:solidFill>
              </a:rPr>
            </a:br>
            <a:r>
              <a:rPr lang="ru-RU" sz="1600" b="1" i="1" dirty="0" err="1" smtClean="0">
                <a:solidFill>
                  <a:srgbClr val="000000"/>
                </a:solidFill>
              </a:rPr>
              <a:t>Azotobacter</a:t>
            </a:r>
            <a:r>
              <a:rPr lang="ru-RU" sz="1600" b="1" i="1" dirty="0" smtClean="0">
                <a:solidFill>
                  <a:srgbClr val="000000"/>
                </a:solidFill>
              </a:rPr>
              <a:t> </a:t>
            </a:r>
            <a:r>
              <a:rPr lang="ru-RU" sz="1600" b="1" i="1" dirty="0" err="1" smtClean="0">
                <a:solidFill>
                  <a:srgbClr val="000000"/>
                </a:solidFill>
              </a:rPr>
              <a:t>vinelandii</a:t>
            </a:r>
            <a:r>
              <a:rPr lang="ru-RU" sz="1600" b="1" i="1" dirty="0" smtClean="0">
                <a:solidFill>
                  <a:srgbClr val="000000"/>
                </a:solidFill>
              </a:rPr>
              <a:t> </a:t>
            </a:r>
            <a:r>
              <a:rPr lang="ru-RU" sz="1600" b="1" dirty="0" smtClean="0">
                <a:solidFill>
                  <a:srgbClr val="000000"/>
                </a:solidFill>
              </a:rPr>
              <a:t>- </a:t>
            </a:r>
            <a:r>
              <a:rPr lang="en-US" sz="1600" b="1" dirty="0" smtClean="0">
                <a:solidFill>
                  <a:srgbClr val="000000"/>
                </a:solidFill>
              </a:rPr>
              <a:t>a nitrogen-fixing properties (converts nitrogen from the air into ammonium compounds that are available for plants). </a:t>
            </a:r>
            <a:r>
              <a:rPr lang="ru-RU" sz="1600" b="1" dirty="0" smtClean="0">
                <a:solidFill>
                  <a:srgbClr val="000000"/>
                </a:solidFill>
              </a:rPr>
              <a:t/>
            </a:r>
            <a:br>
              <a:rPr lang="ru-RU" sz="1600" b="1" dirty="0" smtClean="0">
                <a:solidFill>
                  <a:srgbClr val="000000"/>
                </a:solidFill>
              </a:rPr>
            </a:br>
            <a:r>
              <a:rPr lang="ru-RU" sz="1600" b="1" dirty="0" smtClean="0">
                <a:solidFill>
                  <a:srgbClr val="000000"/>
                </a:solidFill>
              </a:rPr>
              <a:t/>
            </a:r>
            <a:br>
              <a:rPr lang="ru-RU" sz="1600" b="1" dirty="0" smtClean="0">
                <a:solidFill>
                  <a:srgbClr val="000000"/>
                </a:solidFill>
              </a:rPr>
            </a:br>
            <a:r>
              <a:rPr lang="en-US" sz="1600" b="1" dirty="0" smtClean="0">
                <a:solidFill>
                  <a:srgbClr val="000000"/>
                </a:solidFill>
              </a:rPr>
              <a:t> </a:t>
            </a:r>
            <a:r>
              <a:rPr lang="en-US" sz="1600" b="1" dirty="0" err="1" smtClean="0">
                <a:solidFill>
                  <a:srgbClr val="000000"/>
                </a:solidFill>
              </a:rPr>
              <a:t>Azogran</a:t>
            </a:r>
            <a:r>
              <a:rPr lang="en-US" sz="1600" b="1" dirty="0" smtClean="0">
                <a:solidFill>
                  <a:srgbClr val="000000"/>
                </a:solidFill>
              </a:rPr>
              <a:t> does not cause environmental pollution</a:t>
            </a:r>
            <a:r>
              <a:rPr lang="ru-RU" sz="1600" b="1" dirty="0" smtClean="0">
                <a:solidFill>
                  <a:srgbClr val="000000"/>
                </a:solidFill>
              </a:rPr>
              <a:t>.</a:t>
            </a:r>
          </a:p>
          <a:p>
            <a:pPr>
              <a:buClr>
                <a:srgbClr val="FFFF00"/>
              </a:buClr>
              <a:buSzPct val="200000"/>
              <a:buNone/>
            </a:pPr>
            <a:endParaRPr lang="ru-RU" sz="2000" b="1" dirty="0" smtClean="0">
              <a:solidFill>
                <a:srgbClr val="000000"/>
              </a:solidFill>
            </a:endParaRPr>
          </a:p>
          <a:p>
            <a:pPr>
              <a:buClr>
                <a:srgbClr val="FFFF00"/>
              </a:buClr>
              <a:buSzPct val="200000"/>
              <a:buNone/>
            </a:pPr>
            <a:endParaRPr lang="ru-RU" sz="2400" dirty="0" smtClean="0">
              <a:solidFill>
                <a:srgbClr val="000000"/>
              </a:solidFill>
            </a:endParaRPr>
          </a:p>
          <a:p>
            <a:pPr>
              <a:buClr>
                <a:srgbClr val="FFFF00"/>
              </a:buClr>
              <a:buSzPct val="200000"/>
              <a:buNone/>
            </a:pPr>
            <a:endParaRPr lang="ru-RU" sz="2400" dirty="0">
              <a:solidFill>
                <a:srgbClr val="000000"/>
              </a:solidFill>
            </a:endParaRPr>
          </a:p>
        </p:txBody>
      </p:sp>
      <p:pic>
        <p:nvPicPr>
          <p:cNvPr id="8" name="Picture 2" descr="G:\LOGO\Колос\Логотип Аграрные биотехнологии.png"/>
          <p:cNvPicPr>
            <a:picLocks noChangeAspect="1" noChangeArrowheads="1"/>
          </p:cNvPicPr>
          <p:nvPr/>
        </p:nvPicPr>
        <p:blipFill>
          <a:blip r:embed="rId2" cstate="print"/>
          <a:srcRect/>
          <a:stretch>
            <a:fillRect/>
          </a:stretch>
        </p:blipFill>
        <p:spPr bwMode="auto">
          <a:xfrm>
            <a:off x="6500826" y="5072074"/>
            <a:ext cx="2643174" cy="2643173"/>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1600201"/>
            <a:ext cx="8640960" cy="4349080"/>
          </a:xfrm>
        </p:spPr>
        <p:txBody>
          <a:bodyPr>
            <a:normAutofit fontScale="92500" lnSpcReduction="10000"/>
          </a:bodyPr>
          <a:lstStyle/>
          <a:p>
            <a:pPr>
              <a:buNone/>
            </a:pPr>
            <a:r>
              <a:rPr lang="ru-RU" dirty="0" smtClean="0">
                <a:solidFill>
                  <a:srgbClr val="000000"/>
                </a:solidFill>
              </a:rPr>
              <a:t>	</a:t>
            </a:r>
            <a:r>
              <a:rPr lang="en-US" dirty="0" err="1" smtClean="0">
                <a:solidFill>
                  <a:srgbClr val="000000"/>
                </a:solidFill>
              </a:rPr>
              <a:t>Presowing</a:t>
            </a:r>
            <a:r>
              <a:rPr lang="en-US" dirty="0" smtClean="0">
                <a:solidFill>
                  <a:srgbClr val="000000"/>
                </a:solidFill>
              </a:rPr>
              <a:t> treatment of seeds.</a:t>
            </a:r>
            <a:br>
              <a:rPr lang="en-US" dirty="0" smtClean="0">
                <a:solidFill>
                  <a:srgbClr val="000000"/>
                </a:solidFill>
              </a:rPr>
            </a:br>
            <a:endParaRPr lang="en-US" dirty="0" smtClean="0">
              <a:solidFill>
                <a:srgbClr val="000000"/>
              </a:solidFill>
            </a:endParaRPr>
          </a:p>
          <a:p>
            <a:pPr>
              <a:buNone/>
            </a:pPr>
            <a:r>
              <a:rPr lang="en-US" dirty="0" smtClean="0">
                <a:solidFill>
                  <a:srgbClr val="000000"/>
                </a:solidFill>
              </a:rPr>
              <a:t>	Application rate is 1 liter/ton of seeds.</a:t>
            </a:r>
            <a:br>
              <a:rPr lang="en-US" dirty="0" smtClean="0">
                <a:solidFill>
                  <a:srgbClr val="000000"/>
                </a:solidFill>
              </a:rPr>
            </a:br>
            <a:endParaRPr lang="en-US" dirty="0" smtClean="0">
              <a:solidFill>
                <a:srgbClr val="000000"/>
              </a:solidFill>
            </a:endParaRPr>
          </a:p>
          <a:p>
            <a:pPr>
              <a:buNone/>
            </a:pPr>
            <a:r>
              <a:rPr lang="en-US" dirty="0" smtClean="0">
                <a:solidFill>
                  <a:srgbClr val="000000"/>
                </a:solidFill>
              </a:rPr>
              <a:t>	Expenses of working solution is not more than 1% of seeds weight.</a:t>
            </a:r>
            <a:br>
              <a:rPr lang="en-US" dirty="0" smtClean="0">
                <a:solidFill>
                  <a:srgbClr val="000000"/>
                </a:solidFill>
              </a:rPr>
            </a:br>
            <a:endParaRPr lang="en-US" dirty="0" smtClean="0">
              <a:solidFill>
                <a:srgbClr val="000000"/>
              </a:solidFill>
            </a:endParaRPr>
          </a:p>
          <a:p>
            <a:pPr>
              <a:buNone/>
            </a:pPr>
            <a:r>
              <a:rPr lang="en-US" dirty="0" smtClean="0">
                <a:solidFill>
                  <a:srgbClr val="000000"/>
                </a:solidFill>
              </a:rPr>
              <a:t>	Is compatible with chemical </a:t>
            </a:r>
            <a:r>
              <a:rPr lang="en-US" dirty="0" err="1" smtClean="0">
                <a:solidFill>
                  <a:srgbClr val="000000"/>
                </a:solidFill>
              </a:rPr>
              <a:t>protectants</a:t>
            </a:r>
            <a:r>
              <a:rPr lang="en-US" dirty="0" smtClean="0">
                <a:solidFill>
                  <a:srgbClr val="000000"/>
                </a:solidFill>
              </a:rPr>
              <a:t> </a:t>
            </a:r>
            <a:r>
              <a:rPr lang="en-US" dirty="0" err="1" smtClean="0">
                <a:solidFill>
                  <a:srgbClr val="000000"/>
                </a:solidFill>
              </a:rPr>
              <a:t>Vitavaks</a:t>
            </a:r>
            <a:r>
              <a:rPr lang="en-US" dirty="0" smtClean="0">
                <a:solidFill>
                  <a:srgbClr val="000000"/>
                </a:solidFill>
              </a:rPr>
              <a:t>, </a:t>
            </a:r>
            <a:r>
              <a:rPr lang="en-US" dirty="0" err="1" smtClean="0">
                <a:solidFill>
                  <a:srgbClr val="000000"/>
                </a:solidFill>
              </a:rPr>
              <a:t>Fundazol</a:t>
            </a:r>
            <a:r>
              <a:rPr lang="en-US" dirty="0" smtClean="0">
                <a:solidFill>
                  <a:srgbClr val="000000"/>
                </a:solidFill>
              </a:rPr>
              <a:t>, </a:t>
            </a:r>
            <a:r>
              <a:rPr lang="en-US" dirty="0" err="1" smtClean="0">
                <a:solidFill>
                  <a:srgbClr val="000000"/>
                </a:solidFill>
              </a:rPr>
              <a:t>Raxil</a:t>
            </a:r>
            <a:r>
              <a:rPr lang="en-US" dirty="0" smtClean="0">
                <a:solidFill>
                  <a:srgbClr val="000000"/>
                </a:solidFill>
              </a:rPr>
              <a:t> and others from the use of which you may refuse.</a:t>
            </a:r>
            <a:endParaRPr lang="uk-UA" dirty="0"/>
          </a:p>
        </p:txBody>
      </p:sp>
      <p:pic>
        <p:nvPicPr>
          <p:cNvPr id="4" name="Picture 2" descr="G:\LOGO\Колос\Логотип Аграрные биотехнологии.png"/>
          <p:cNvPicPr>
            <a:picLocks noChangeAspect="1" noChangeArrowheads="1"/>
          </p:cNvPicPr>
          <p:nvPr/>
        </p:nvPicPr>
        <p:blipFill>
          <a:blip r:embed="rId2" cstate="print"/>
          <a:srcRect/>
          <a:stretch>
            <a:fillRect/>
          </a:stretch>
        </p:blipFill>
        <p:spPr bwMode="auto">
          <a:xfrm>
            <a:off x="7020272" y="5072074"/>
            <a:ext cx="2123728" cy="2123727"/>
          </a:xfrm>
          <a:prstGeom prst="rect">
            <a:avLst/>
          </a:prstGeom>
          <a:noFill/>
        </p:spPr>
      </p:pic>
      <p:sp>
        <p:nvSpPr>
          <p:cNvPr id="6" name="Заголовок 1"/>
          <p:cNvSpPr txBox="1">
            <a:spLocks noGrp="1"/>
          </p:cNvSpPr>
          <p:nvPr>
            <p:ph type="title"/>
          </p:nvPr>
        </p:nvSpPr>
        <p:spPr>
          <a:prstGeom prst="rect">
            <a:avLst/>
          </a:prstGeom>
        </p:spPr>
        <p:txBody>
          <a:bodyPr vert="horz" lIns="45720" rIns="45720" anchor="ctr">
            <a:normAutofit fontScale="90000"/>
          </a:bodyPr>
          <a:lstStyle/>
          <a:p>
            <a:pPr lvl="0" algn="ctr">
              <a:defRPr/>
            </a:pPr>
            <a:r>
              <a:rPr lang="en-US" sz="3200" b="1" dirty="0" smtClean="0">
                <a:solidFill>
                  <a:srgbClr val="BCB800"/>
                </a:solidFill>
              </a:rPr>
              <a:t/>
            </a:r>
            <a:br>
              <a:rPr lang="en-US" sz="3200" b="1" dirty="0" smtClean="0">
                <a:solidFill>
                  <a:srgbClr val="BCB800"/>
                </a:solidFill>
              </a:rPr>
            </a:br>
            <a:r>
              <a:rPr lang="en-US" sz="3200" b="1" dirty="0" smtClean="0">
                <a:solidFill>
                  <a:srgbClr val="BCB800"/>
                </a:solidFill>
              </a:rPr>
              <a:t>APPLICATION TECHNOLOGY OF PREPARATION AZOGRAN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b="1" dirty="0" smtClean="0">
                <a:solidFill>
                  <a:srgbClr val="BCB800"/>
                </a:solidFill>
              </a:rPr>
              <a:t>EFFECTS OF AZOGRAN APPLICATION</a:t>
            </a:r>
            <a:endParaRPr lang="uk-UA" b="1" dirty="0">
              <a:solidFill>
                <a:srgbClr val="BCB800"/>
              </a:solidFill>
            </a:endParaRPr>
          </a:p>
        </p:txBody>
      </p:sp>
      <p:sp>
        <p:nvSpPr>
          <p:cNvPr id="3" name="Содержимое 2"/>
          <p:cNvSpPr>
            <a:spLocks noGrp="1"/>
          </p:cNvSpPr>
          <p:nvPr>
            <p:ph idx="1"/>
          </p:nvPr>
        </p:nvSpPr>
        <p:spPr>
          <a:xfrm>
            <a:off x="251520" y="1600200"/>
            <a:ext cx="8424936" cy="4525963"/>
          </a:xfrm>
        </p:spPr>
        <p:txBody>
          <a:bodyPr>
            <a:normAutofit fontScale="62500" lnSpcReduction="20000"/>
          </a:bodyPr>
          <a:lstStyle/>
          <a:p>
            <a:pPr>
              <a:buNone/>
            </a:pPr>
            <a:r>
              <a:rPr lang="ru-RU" dirty="0" smtClean="0"/>
              <a:t>	</a:t>
            </a:r>
            <a:r>
              <a:rPr lang="en-US" b="1" dirty="0" smtClean="0">
                <a:solidFill>
                  <a:srgbClr val="000000"/>
                </a:solidFill>
              </a:rPr>
              <a:t>fixation of atmospheric nitrogen,</a:t>
            </a:r>
            <a:br>
              <a:rPr lang="en-US" b="1" dirty="0" smtClean="0">
                <a:solidFill>
                  <a:srgbClr val="000000"/>
                </a:solidFill>
              </a:rPr>
            </a:br>
            <a:endParaRPr lang="en-US" b="1" dirty="0" smtClean="0">
              <a:solidFill>
                <a:srgbClr val="000000"/>
              </a:solidFill>
            </a:endParaRPr>
          </a:p>
          <a:p>
            <a:pPr>
              <a:buNone/>
            </a:pPr>
            <a:r>
              <a:rPr lang="en-US" b="1" dirty="0" smtClean="0">
                <a:solidFill>
                  <a:srgbClr val="000000"/>
                </a:solidFill>
              </a:rPr>
              <a:t>	supply of bound nitrogen to plants,</a:t>
            </a:r>
            <a:br>
              <a:rPr lang="en-US" b="1" dirty="0" smtClean="0">
                <a:solidFill>
                  <a:srgbClr val="000000"/>
                </a:solidFill>
              </a:rPr>
            </a:br>
            <a:endParaRPr lang="en-US" b="1" dirty="0" smtClean="0">
              <a:solidFill>
                <a:srgbClr val="000000"/>
              </a:solidFill>
            </a:endParaRPr>
          </a:p>
          <a:p>
            <a:pPr>
              <a:buNone/>
            </a:pPr>
            <a:r>
              <a:rPr lang="en-US" b="1" dirty="0" smtClean="0">
                <a:solidFill>
                  <a:srgbClr val="000000"/>
                </a:solidFill>
              </a:rPr>
              <a:t>	improve phosphorus nutrition of plants,</a:t>
            </a:r>
            <a:br>
              <a:rPr lang="en-US" b="1" dirty="0" smtClean="0">
                <a:solidFill>
                  <a:srgbClr val="000000"/>
                </a:solidFill>
              </a:rPr>
            </a:br>
            <a:endParaRPr lang="en-US" b="1" dirty="0" smtClean="0">
              <a:solidFill>
                <a:srgbClr val="000000"/>
              </a:solidFill>
            </a:endParaRPr>
          </a:p>
          <a:p>
            <a:pPr>
              <a:buNone/>
            </a:pPr>
            <a:r>
              <a:rPr lang="en-US" b="1" dirty="0" smtClean="0">
                <a:solidFill>
                  <a:srgbClr val="000000"/>
                </a:solidFill>
              </a:rPr>
              <a:t>	maintenance of improvement field germination and seed vigor,</a:t>
            </a:r>
            <a:r>
              <a:rPr lang="ru-RU" b="1" dirty="0" smtClean="0">
                <a:solidFill>
                  <a:srgbClr val="000000"/>
                </a:solidFill>
              </a:rPr>
              <a:t/>
            </a:r>
            <a:br>
              <a:rPr lang="ru-RU" b="1" dirty="0" smtClean="0">
                <a:solidFill>
                  <a:srgbClr val="000000"/>
                </a:solidFill>
              </a:rPr>
            </a:br>
            <a:endParaRPr lang="en-US" b="1" dirty="0" smtClean="0">
              <a:solidFill>
                <a:srgbClr val="000000"/>
              </a:solidFill>
            </a:endParaRPr>
          </a:p>
          <a:p>
            <a:pPr>
              <a:buNone/>
            </a:pPr>
            <a:r>
              <a:rPr lang="en-US" b="1" dirty="0" smtClean="0">
                <a:solidFill>
                  <a:srgbClr val="000000"/>
                </a:solidFill>
              </a:rPr>
              <a:t>	the formation of an extensive root system, </a:t>
            </a:r>
          </a:p>
          <a:p>
            <a:pPr>
              <a:buNone/>
            </a:pPr>
            <a:r>
              <a:rPr lang="en-US" b="1" dirty="0" smtClean="0">
                <a:solidFill>
                  <a:srgbClr val="000000"/>
                </a:solidFill>
              </a:rPr>
              <a:t/>
            </a:r>
            <a:br>
              <a:rPr lang="en-US" b="1" dirty="0" smtClean="0">
                <a:solidFill>
                  <a:srgbClr val="000000"/>
                </a:solidFill>
              </a:rPr>
            </a:br>
            <a:r>
              <a:rPr lang="en-US" b="1" dirty="0" smtClean="0">
                <a:solidFill>
                  <a:srgbClr val="000000"/>
                </a:solidFill>
              </a:rPr>
              <a:t>intensification of use of nutrients, </a:t>
            </a:r>
          </a:p>
          <a:p>
            <a:pPr>
              <a:buNone/>
            </a:pPr>
            <a:r>
              <a:rPr lang="en-US" b="1" dirty="0" smtClean="0">
                <a:solidFill>
                  <a:srgbClr val="000000"/>
                </a:solidFill>
              </a:rPr>
              <a:t/>
            </a:r>
            <a:br>
              <a:rPr lang="en-US" b="1" dirty="0" smtClean="0">
                <a:solidFill>
                  <a:srgbClr val="000000"/>
                </a:solidFill>
              </a:rPr>
            </a:br>
            <a:r>
              <a:rPr lang="en-US" b="1" dirty="0" smtClean="0">
                <a:solidFill>
                  <a:srgbClr val="000000"/>
                </a:solidFill>
              </a:rPr>
              <a:t>increasing plant resistance to diseases, </a:t>
            </a:r>
          </a:p>
          <a:p>
            <a:pPr>
              <a:buNone/>
            </a:pPr>
            <a:r>
              <a:rPr lang="en-US" b="1" dirty="0" smtClean="0">
                <a:solidFill>
                  <a:srgbClr val="000000"/>
                </a:solidFill>
              </a:rPr>
              <a:t/>
            </a:r>
            <a:br>
              <a:rPr lang="en-US" b="1" dirty="0" smtClean="0">
                <a:solidFill>
                  <a:srgbClr val="000000"/>
                </a:solidFill>
              </a:rPr>
            </a:br>
            <a:r>
              <a:rPr lang="en-US" b="1" dirty="0" smtClean="0">
                <a:solidFill>
                  <a:srgbClr val="000000"/>
                </a:solidFill>
              </a:rPr>
              <a:t>increased content of essential amino acids in proteins,</a:t>
            </a:r>
          </a:p>
          <a:p>
            <a:pPr>
              <a:buNone/>
            </a:pPr>
            <a:r>
              <a:rPr lang="en-US" b="1" dirty="0" smtClean="0">
                <a:solidFill>
                  <a:srgbClr val="000000"/>
                </a:solidFill>
              </a:rPr>
              <a:t> </a:t>
            </a:r>
            <a:br>
              <a:rPr lang="en-US" b="1" dirty="0" smtClean="0">
                <a:solidFill>
                  <a:srgbClr val="000000"/>
                </a:solidFill>
              </a:rPr>
            </a:br>
            <a:r>
              <a:rPr lang="en-US" b="1" dirty="0" smtClean="0">
                <a:solidFill>
                  <a:srgbClr val="000000"/>
                </a:solidFill>
              </a:rPr>
              <a:t>improve the </a:t>
            </a:r>
            <a:r>
              <a:rPr lang="en-US" b="1" dirty="0" err="1" smtClean="0">
                <a:solidFill>
                  <a:srgbClr val="000000"/>
                </a:solidFill>
              </a:rPr>
              <a:t>phytosanitary</a:t>
            </a:r>
            <a:r>
              <a:rPr lang="en-US" b="1" dirty="0" smtClean="0">
                <a:solidFill>
                  <a:srgbClr val="000000"/>
                </a:solidFill>
              </a:rPr>
              <a:t> condition of the soil.</a:t>
            </a:r>
            <a:endParaRPr lang="ru-RU" b="1" dirty="0" smtClean="0">
              <a:solidFill>
                <a:srgbClr val="000000"/>
              </a:solidFill>
            </a:endParaRPr>
          </a:p>
          <a:p>
            <a:endParaRPr lang="uk-UA" dirty="0"/>
          </a:p>
        </p:txBody>
      </p:sp>
      <p:pic>
        <p:nvPicPr>
          <p:cNvPr id="4" name="Picture 2" descr="G:\LOGO\Колос\Логотип Аграрные биотехнологии.png"/>
          <p:cNvPicPr>
            <a:picLocks noChangeAspect="1" noChangeArrowheads="1"/>
          </p:cNvPicPr>
          <p:nvPr/>
        </p:nvPicPr>
        <p:blipFill>
          <a:blip r:embed="rId2" cstate="print"/>
          <a:srcRect/>
          <a:stretch>
            <a:fillRect/>
          </a:stretch>
        </p:blipFill>
        <p:spPr bwMode="auto">
          <a:xfrm>
            <a:off x="7164288" y="5072074"/>
            <a:ext cx="1979712" cy="1979711"/>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642910" y="0"/>
            <a:ext cx="7467600" cy="1143000"/>
          </a:xfrm>
          <a:prstGeom prst="rect">
            <a:avLst/>
          </a:prstGeom>
        </p:spPr>
        <p:txBody>
          <a:bodyPr vert="horz" lIns="45720" rIns="4572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800" b="1" i="0" u="none" strike="noStrike" kern="1200" cap="none" spc="0" normalizeH="0" baseline="0" noProof="0"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uLnTx/>
                <a:uFillTx/>
                <a:latin typeface="+mj-lt"/>
                <a:ea typeface="+mj-ea"/>
                <a:cs typeface="+mj-cs"/>
              </a:rPr>
              <a:t>GAUPSIN</a:t>
            </a:r>
            <a:endParaRPr kumimoji="0" lang="ru-RU" sz="4600" b="0" i="0" u="none" strike="noStrike" kern="1200" cap="none" spc="0" normalizeH="0" baseline="0" noProof="0" dirty="0">
              <a:ln>
                <a:noFill/>
              </a:ln>
              <a:solidFill>
                <a:schemeClr val="tx1"/>
              </a:solidFill>
              <a:effectLst/>
              <a:uLnTx/>
              <a:uFillTx/>
              <a:latin typeface="+mj-lt"/>
              <a:ea typeface="+mj-ea"/>
              <a:cs typeface="+mj-cs"/>
            </a:endParaRPr>
          </a:p>
        </p:txBody>
      </p:sp>
      <p:sp>
        <p:nvSpPr>
          <p:cNvPr id="7" name="Содержимое 2"/>
          <p:cNvSpPr>
            <a:spLocks noGrp="1"/>
          </p:cNvSpPr>
          <p:nvPr>
            <p:ph idx="1"/>
          </p:nvPr>
        </p:nvSpPr>
        <p:spPr>
          <a:xfrm>
            <a:off x="428596" y="928670"/>
            <a:ext cx="8501122" cy="5715040"/>
          </a:xfrm>
        </p:spPr>
        <p:txBody>
          <a:bodyPr>
            <a:noAutofit/>
          </a:bodyPr>
          <a:lstStyle/>
          <a:p>
            <a:pPr>
              <a:buClr>
                <a:srgbClr val="FFFF00"/>
              </a:buClr>
              <a:buSzPct val="200000"/>
              <a:buFont typeface="Arial" pitchFamily="34" charset="0"/>
              <a:buChar char="•"/>
            </a:pPr>
            <a:endParaRPr lang="en-US" sz="1800" i="1" dirty="0" smtClean="0">
              <a:solidFill>
                <a:srgbClr val="000000"/>
              </a:solidFill>
            </a:endParaRPr>
          </a:p>
          <a:p>
            <a:pPr>
              <a:buClr>
                <a:srgbClr val="FFFF00"/>
              </a:buClr>
              <a:buSzPct val="200000"/>
              <a:buFont typeface="Arial" pitchFamily="34" charset="0"/>
              <a:buChar char="•"/>
            </a:pPr>
            <a:r>
              <a:rPr lang="en-US" sz="1800" i="1" dirty="0" smtClean="0">
                <a:solidFill>
                  <a:srgbClr val="000000"/>
                </a:solidFill>
              </a:rPr>
              <a:t>Effect from application:</a:t>
            </a:r>
          </a:p>
          <a:p>
            <a:pPr>
              <a:buClr>
                <a:srgbClr val="FFFF00"/>
              </a:buClr>
              <a:buSzPct val="200000"/>
              <a:buNone/>
            </a:pPr>
            <a:r>
              <a:rPr lang="en-US" sz="1800" b="1" dirty="0" smtClean="0">
                <a:solidFill>
                  <a:srgbClr val="000000"/>
                </a:solidFill>
              </a:rPr>
              <a:t>GAUPSIN </a:t>
            </a:r>
            <a:r>
              <a:rPr lang="en-US" sz="1800" dirty="0" smtClean="0">
                <a:solidFill>
                  <a:srgbClr val="000000"/>
                </a:solidFill>
              </a:rPr>
              <a:t>has an </a:t>
            </a:r>
            <a:r>
              <a:rPr lang="ru-RU" sz="1800" b="1" dirty="0" err="1" smtClean="0">
                <a:solidFill>
                  <a:srgbClr val="000000"/>
                </a:solidFill>
              </a:rPr>
              <a:t>энтомоцидными</a:t>
            </a:r>
            <a:r>
              <a:rPr lang="ru-RU" sz="1800" dirty="0" smtClean="0">
                <a:solidFill>
                  <a:srgbClr val="000000"/>
                </a:solidFill>
              </a:rPr>
              <a:t>, </a:t>
            </a:r>
            <a:r>
              <a:rPr lang="en-US" sz="1800" dirty="0" smtClean="0">
                <a:solidFill>
                  <a:srgbClr val="000000"/>
                </a:solidFill>
              </a:rPr>
              <a:t>antibacterial, antifungal and antiviral</a:t>
            </a:r>
          </a:p>
          <a:p>
            <a:pPr>
              <a:buClr>
                <a:srgbClr val="FFFF00"/>
              </a:buClr>
              <a:buSzPct val="200000"/>
              <a:buNone/>
            </a:pPr>
            <a:r>
              <a:rPr lang="en-US" sz="1800" dirty="0" smtClean="0">
                <a:solidFill>
                  <a:srgbClr val="000000"/>
                </a:solidFill>
              </a:rPr>
              <a:t>properties. Effectively reduces the affection of fruit by codling moth (92 - 93%)</a:t>
            </a:r>
          </a:p>
          <a:p>
            <a:pPr>
              <a:buClr>
                <a:srgbClr val="FFFF00"/>
              </a:buClr>
              <a:buSzPct val="200000"/>
              <a:buNone/>
            </a:pPr>
            <a:r>
              <a:rPr lang="en-US" sz="1800" dirty="0" smtClean="0">
                <a:solidFill>
                  <a:srgbClr val="000000"/>
                </a:solidFill>
              </a:rPr>
              <a:t>and by fungal diseases (94 - 96%). Used for pest control of fungal diseases of grapes, root rots of other agricultural crops (wheat, barley, peas), for the protection of gardens and woods from pests, for the treatment of vegetables during storage. Has a positive effect on the plant itself. The preparation can be used in different phases of development of the plants, does not affect the useful forms of </a:t>
            </a:r>
            <a:r>
              <a:rPr lang="en-US" sz="1800" dirty="0" err="1" smtClean="0">
                <a:solidFill>
                  <a:srgbClr val="000000"/>
                </a:solidFill>
              </a:rPr>
              <a:t>biocenosis</a:t>
            </a:r>
            <a:r>
              <a:rPr lang="en-US" sz="1800" dirty="0" smtClean="0">
                <a:solidFill>
                  <a:srgbClr val="000000"/>
                </a:solidFill>
              </a:rPr>
              <a:t> and is not toxic to plants, humans and warm-blooded animals.</a:t>
            </a:r>
          </a:p>
          <a:p>
            <a:pPr>
              <a:buClr>
                <a:srgbClr val="FFFF00"/>
              </a:buClr>
              <a:buSzPct val="200000"/>
              <a:buFont typeface="Arial" pitchFamily="34" charset="0"/>
              <a:buChar char="•"/>
            </a:pPr>
            <a:r>
              <a:rPr lang="en-US" sz="1800" i="1" dirty="0" smtClean="0">
                <a:solidFill>
                  <a:srgbClr val="000000"/>
                </a:solidFill>
              </a:rPr>
              <a:t>Application technology </a:t>
            </a:r>
            <a:r>
              <a:rPr lang="ru-RU" sz="1800" i="1" dirty="0" smtClean="0">
                <a:solidFill>
                  <a:srgbClr val="000000"/>
                </a:solidFill>
              </a:rPr>
              <a:t>: </a:t>
            </a:r>
          </a:p>
          <a:p>
            <a:pPr>
              <a:buClr>
                <a:srgbClr val="FFFF00"/>
              </a:buClr>
              <a:buSzPct val="200000"/>
              <a:buNone/>
            </a:pPr>
            <a:r>
              <a:rPr lang="en-US" sz="1800" dirty="0" smtClean="0">
                <a:solidFill>
                  <a:srgbClr val="000000"/>
                </a:solidFill>
              </a:rPr>
              <a:t>vegetation cultivation and seed treatment before sowing.</a:t>
            </a:r>
          </a:p>
          <a:p>
            <a:pPr>
              <a:buClr>
                <a:srgbClr val="FFFF00"/>
              </a:buClr>
              <a:buSzPct val="200000"/>
              <a:buFont typeface="Arial" pitchFamily="34" charset="0"/>
              <a:buChar char="•"/>
            </a:pPr>
            <a:r>
              <a:rPr lang="en-US" sz="1800" i="1" dirty="0" smtClean="0">
                <a:solidFill>
                  <a:srgbClr val="000000"/>
                </a:solidFill>
              </a:rPr>
              <a:t>By vegetation the preparation is apply within the sprayer at the rate of 200 - 1000 l / ha. Depending on the culture.</a:t>
            </a:r>
            <a:endParaRPr lang="ru-RU" sz="2400" dirty="0" smtClean="0">
              <a:solidFill>
                <a:srgbClr val="000000"/>
              </a:solidFill>
            </a:endParaRPr>
          </a:p>
          <a:p>
            <a:pPr>
              <a:buClr>
                <a:srgbClr val="FFFF00"/>
              </a:buClr>
              <a:buSzPct val="200000"/>
              <a:buNone/>
            </a:pPr>
            <a:endParaRPr lang="ru-RU" sz="2400" dirty="0">
              <a:solidFill>
                <a:srgbClr val="000000"/>
              </a:solidFill>
            </a:endParaRPr>
          </a:p>
        </p:txBody>
      </p:sp>
      <p:pic>
        <p:nvPicPr>
          <p:cNvPr id="8" name="Picture 2" descr="G:\LOGO\Колос\Логотип Аграрные биотехнологии.png"/>
          <p:cNvPicPr>
            <a:picLocks noChangeAspect="1" noChangeArrowheads="1"/>
          </p:cNvPicPr>
          <p:nvPr/>
        </p:nvPicPr>
        <p:blipFill>
          <a:blip r:embed="rId2" cstate="print"/>
          <a:srcRect/>
          <a:stretch>
            <a:fillRect/>
          </a:stretch>
        </p:blipFill>
        <p:spPr bwMode="auto">
          <a:xfrm>
            <a:off x="6500826" y="5072074"/>
            <a:ext cx="2643174" cy="2643173"/>
          </a:xfrm>
          <a:prstGeom prst="rect">
            <a:avLst/>
          </a:prstGeom>
          <a:noFill/>
        </p:spPr>
      </p:pic>
    </p:spTree>
  </p:cSld>
  <p:clrMapOvr>
    <a:masterClrMapping/>
  </p:clrMapOvr>
</p:sld>
</file>

<file path=ppt/theme/theme1.xml><?xml version="1.0" encoding="utf-8"?>
<a:theme xmlns:a="http://schemas.openxmlformats.org/drawingml/2006/main" name="Техническая">
  <a:themeElements>
    <a:clrScheme name="Другая 26">
      <a:dk1>
        <a:srgbClr val="FFFFFF"/>
      </a:dk1>
      <a:lt1>
        <a:srgbClr val="FFFFFF"/>
      </a:lt1>
      <a:dk2>
        <a:srgbClr val="9EE767"/>
      </a:dk2>
      <a:lt2>
        <a:srgbClr val="FFFFFF"/>
      </a:lt2>
      <a:accent1>
        <a:srgbClr val="45230F"/>
      </a:accent1>
      <a:accent2>
        <a:srgbClr val="4E2710"/>
      </a:accent2>
      <a:accent3>
        <a:srgbClr val="2A1C12"/>
      </a:accent3>
      <a:accent4>
        <a:srgbClr val="BB8661"/>
      </a:accent4>
      <a:accent5>
        <a:srgbClr val="4E2710"/>
      </a:accent5>
      <a:accent6>
        <a:srgbClr val="9C4F22"/>
      </a:accent6>
      <a:hlink>
        <a:srgbClr val="79DA52"/>
      </a:hlink>
      <a:folHlink>
        <a:srgbClr val="C2A874"/>
      </a:folHlink>
    </a:clrScheme>
    <a:fontScheme name="Техническая">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Техническая">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617</TotalTime>
  <Words>865</Words>
  <Application>Microsoft Office PowerPoint</Application>
  <PresentationFormat>Экран (4:3)</PresentationFormat>
  <Paragraphs>157</Paragraphs>
  <Slides>17</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Техническая</vt:lpstr>
      <vt:lpstr>microbiological preparations  LLC «Agricultural BiotechnologIES»   for agriculture</vt:lpstr>
      <vt:lpstr>About company</vt:lpstr>
      <vt:lpstr>Objectives of LLC "Agricultural Biotechnologies"</vt:lpstr>
      <vt:lpstr>Assortment and characteristics of preparations of LLC "Agricultural Biotechnologies"</vt:lpstr>
      <vt:lpstr>AVERCOM</vt:lpstr>
      <vt:lpstr>Слайд 6</vt:lpstr>
      <vt:lpstr> APPLICATION TECHNOLOGY OF PREPARATION AZOGRAN</vt:lpstr>
      <vt:lpstr>EFFECTS OF AZOGRAN APPLICATION</vt:lpstr>
      <vt:lpstr>Слайд 9</vt:lpstr>
      <vt:lpstr>Слайд 10</vt:lpstr>
      <vt:lpstr>Слайд 11</vt:lpstr>
      <vt:lpstr>Слайд 12</vt:lpstr>
      <vt:lpstr>Слайд 13</vt:lpstr>
      <vt:lpstr> BENEFITS APPLICATIONS BIO DRUGS</vt:lpstr>
      <vt:lpstr>Слайд 15</vt:lpstr>
      <vt:lpstr>Слайд 16</vt:lpstr>
      <vt:lpstr>Слайд 17</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Станислав</cp:lastModifiedBy>
  <cp:revision>64</cp:revision>
  <dcterms:created xsi:type="dcterms:W3CDTF">2014-02-17T06:49:33Z</dcterms:created>
  <dcterms:modified xsi:type="dcterms:W3CDTF">2014-09-22T10:40:58Z</dcterms:modified>
</cp:coreProperties>
</file>